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68"/>
  </p:notesMasterIdLst>
  <p:sldIdLst>
    <p:sldId id="256" r:id="rId2"/>
    <p:sldId id="257" r:id="rId3"/>
    <p:sldId id="258" r:id="rId4"/>
    <p:sldId id="261" r:id="rId5"/>
    <p:sldId id="330" r:id="rId6"/>
    <p:sldId id="264" r:id="rId7"/>
    <p:sldId id="262" r:id="rId8"/>
    <p:sldId id="269" r:id="rId9"/>
    <p:sldId id="270" r:id="rId10"/>
    <p:sldId id="271" r:id="rId11"/>
    <p:sldId id="272" r:id="rId12"/>
    <p:sldId id="263" r:id="rId13"/>
    <p:sldId id="267" r:id="rId14"/>
    <p:sldId id="268" r:id="rId15"/>
    <p:sldId id="260" r:id="rId16"/>
    <p:sldId id="329" r:id="rId17"/>
    <p:sldId id="259" r:id="rId18"/>
    <p:sldId id="266" r:id="rId19"/>
    <p:sldId id="295" r:id="rId20"/>
    <p:sldId id="296" r:id="rId21"/>
    <p:sldId id="265" r:id="rId22"/>
    <p:sldId id="291" r:id="rId23"/>
    <p:sldId id="292" r:id="rId24"/>
    <p:sldId id="293" r:id="rId25"/>
    <p:sldId id="294" r:id="rId26"/>
    <p:sldId id="297" r:id="rId27"/>
    <p:sldId id="32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1" r:id="rId41"/>
    <p:sldId id="312" r:id="rId42"/>
    <p:sldId id="313" r:id="rId43"/>
    <p:sldId id="314" r:id="rId44"/>
    <p:sldId id="315" r:id="rId45"/>
    <p:sldId id="316" r:id="rId46"/>
    <p:sldId id="328" r:id="rId47"/>
    <p:sldId id="325" r:id="rId48"/>
    <p:sldId id="310" r:id="rId49"/>
    <p:sldId id="317" r:id="rId50"/>
    <p:sldId id="318" r:id="rId51"/>
    <p:sldId id="319" r:id="rId52"/>
    <p:sldId id="320" r:id="rId53"/>
    <p:sldId id="321" r:id="rId54"/>
    <p:sldId id="273" r:id="rId55"/>
    <p:sldId id="322" r:id="rId56"/>
    <p:sldId id="323" r:id="rId57"/>
    <p:sldId id="324" r:id="rId58"/>
    <p:sldId id="326" r:id="rId59"/>
    <p:sldId id="331" r:id="rId60"/>
    <p:sldId id="332" r:id="rId61"/>
    <p:sldId id="333" r:id="rId62"/>
    <p:sldId id="334" r:id="rId63"/>
    <p:sldId id="335" r:id="rId64"/>
    <p:sldId id="336" r:id="rId65"/>
    <p:sldId id="337" r:id="rId66"/>
    <p:sldId id="290"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5" d="100"/>
          <a:sy n="95" d="100"/>
        </p:scale>
        <p:origin x="33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CB559-7D4A-486D-ACC4-2E7400446AD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5B24F35-81C5-406D-9EA6-EB7C8737043C}">
      <dgm:prSet/>
      <dgm:spPr/>
      <dgm:t>
        <a:bodyPr/>
        <a:lstStyle/>
        <a:p>
          <a:r>
            <a:rPr lang="en-US" dirty="0"/>
            <a:t>Districts must utilize at least these three Title IX personnel in the grievance process:</a:t>
          </a:r>
        </a:p>
      </dgm:t>
    </dgm:pt>
    <dgm:pt modelId="{0CF0FF81-2944-4A40-81EC-61F5FE593BA5}" type="parTrans" cxnId="{CC4ACAF5-CC89-4325-8794-2ED5077B9121}">
      <dgm:prSet/>
      <dgm:spPr/>
      <dgm:t>
        <a:bodyPr/>
        <a:lstStyle/>
        <a:p>
          <a:endParaRPr lang="en-US"/>
        </a:p>
      </dgm:t>
    </dgm:pt>
    <dgm:pt modelId="{3273E6C2-431A-446D-8882-057B6F07D84E}" type="sibTrans" cxnId="{CC4ACAF5-CC89-4325-8794-2ED5077B9121}">
      <dgm:prSet/>
      <dgm:spPr/>
      <dgm:t>
        <a:bodyPr/>
        <a:lstStyle/>
        <a:p>
          <a:endParaRPr lang="en-US"/>
        </a:p>
      </dgm:t>
    </dgm:pt>
    <dgm:pt modelId="{B71A7278-E6B0-476C-B671-4F4142E39288}">
      <dgm:prSet/>
      <dgm:spPr/>
      <dgm:t>
        <a:bodyPr/>
        <a:lstStyle/>
        <a:p>
          <a:r>
            <a:rPr lang="en-US" dirty="0"/>
            <a:t>Title IX Coordinator</a:t>
          </a:r>
        </a:p>
      </dgm:t>
    </dgm:pt>
    <dgm:pt modelId="{079C2DA7-CBDA-4868-BBD9-23E3518686D9}" type="parTrans" cxnId="{9EF36B2F-23BB-4B2D-A679-991BAC232370}">
      <dgm:prSet/>
      <dgm:spPr/>
      <dgm:t>
        <a:bodyPr/>
        <a:lstStyle/>
        <a:p>
          <a:endParaRPr lang="en-US"/>
        </a:p>
      </dgm:t>
    </dgm:pt>
    <dgm:pt modelId="{AFB559B7-BE56-443E-86E4-E29788392483}" type="sibTrans" cxnId="{9EF36B2F-23BB-4B2D-A679-991BAC232370}">
      <dgm:prSet/>
      <dgm:spPr/>
      <dgm:t>
        <a:bodyPr/>
        <a:lstStyle/>
        <a:p>
          <a:endParaRPr lang="en-US"/>
        </a:p>
      </dgm:t>
    </dgm:pt>
    <dgm:pt modelId="{EE6EA255-89A5-4DA6-93DB-10725E2AE7DE}">
      <dgm:prSet/>
      <dgm:spPr/>
      <dgm:t>
        <a:bodyPr/>
        <a:lstStyle/>
        <a:p>
          <a:r>
            <a:rPr lang="en-US" dirty="0"/>
            <a:t>Investigator</a:t>
          </a:r>
        </a:p>
      </dgm:t>
    </dgm:pt>
    <dgm:pt modelId="{593EA579-A121-46CE-95AD-BB19066C9CC4}" type="parTrans" cxnId="{C917474E-105C-46C5-9895-82F247CDFB2B}">
      <dgm:prSet/>
      <dgm:spPr/>
      <dgm:t>
        <a:bodyPr/>
        <a:lstStyle/>
        <a:p>
          <a:endParaRPr lang="en-US"/>
        </a:p>
      </dgm:t>
    </dgm:pt>
    <dgm:pt modelId="{55096CA0-8111-4E2A-9018-3B79C5317CC8}" type="sibTrans" cxnId="{C917474E-105C-46C5-9895-82F247CDFB2B}">
      <dgm:prSet/>
      <dgm:spPr/>
      <dgm:t>
        <a:bodyPr/>
        <a:lstStyle/>
        <a:p>
          <a:endParaRPr lang="en-US"/>
        </a:p>
      </dgm:t>
    </dgm:pt>
    <dgm:pt modelId="{0109638F-4AF6-4A5D-8B9B-07E43213C7F5}">
      <dgm:prSet/>
      <dgm:spPr/>
      <dgm:t>
        <a:bodyPr/>
        <a:lstStyle/>
        <a:p>
          <a:r>
            <a:rPr lang="en-US" dirty="0"/>
            <a:t>Decision-Maker</a:t>
          </a:r>
        </a:p>
      </dgm:t>
    </dgm:pt>
    <dgm:pt modelId="{7D880FBE-6912-43C9-9D29-B08A0BFE96A5}" type="parTrans" cxnId="{C9F6660F-1388-4A8B-AA2E-71BA8E77634B}">
      <dgm:prSet/>
      <dgm:spPr/>
      <dgm:t>
        <a:bodyPr/>
        <a:lstStyle/>
        <a:p>
          <a:endParaRPr lang="en-US"/>
        </a:p>
      </dgm:t>
    </dgm:pt>
    <dgm:pt modelId="{EAB5A3C4-8C6A-43A3-B369-6197389BA309}" type="sibTrans" cxnId="{C9F6660F-1388-4A8B-AA2E-71BA8E77634B}">
      <dgm:prSet/>
      <dgm:spPr/>
      <dgm:t>
        <a:bodyPr/>
        <a:lstStyle/>
        <a:p>
          <a:endParaRPr lang="en-US"/>
        </a:p>
      </dgm:t>
    </dgm:pt>
    <dgm:pt modelId="{D06BFB49-E292-44FD-8F21-90A83C0B3DE6}" type="pres">
      <dgm:prSet presAssocID="{8E4CB559-7D4A-486D-ACC4-2E7400446AD6}" presName="hierChild1" presStyleCnt="0">
        <dgm:presLayoutVars>
          <dgm:orgChart val="1"/>
          <dgm:chPref val="1"/>
          <dgm:dir/>
          <dgm:animOne val="branch"/>
          <dgm:animLvl val="lvl"/>
          <dgm:resizeHandles/>
        </dgm:presLayoutVars>
      </dgm:prSet>
      <dgm:spPr/>
      <dgm:t>
        <a:bodyPr/>
        <a:lstStyle/>
        <a:p>
          <a:endParaRPr lang="en-US"/>
        </a:p>
      </dgm:t>
    </dgm:pt>
    <dgm:pt modelId="{F30CD3D6-D87B-4979-91B1-DC59659C1118}" type="pres">
      <dgm:prSet presAssocID="{75B24F35-81C5-406D-9EA6-EB7C8737043C}" presName="hierRoot1" presStyleCnt="0">
        <dgm:presLayoutVars>
          <dgm:hierBranch val="init"/>
        </dgm:presLayoutVars>
      </dgm:prSet>
      <dgm:spPr/>
    </dgm:pt>
    <dgm:pt modelId="{3280AD1A-96DC-4E30-99FC-4542E3CE43B0}" type="pres">
      <dgm:prSet presAssocID="{75B24F35-81C5-406D-9EA6-EB7C8737043C}" presName="rootComposite1" presStyleCnt="0"/>
      <dgm:spPr/>
    </dgm:pt>
    <dgm:pt modelId="{94138770-258A-4F66-AD76-BC4A030B2828}" type="pres">
      <dgm:prSet presAssocID="{75B24F35-81C5-406D-9EA6-EB7C8737043C}" presName="rootText1" presStyleLbl="node0" presStyleIdx="0" presStyleCnt="1">
        <dgm:presLayoutVars>
          <dgm:chPref val="3"/>
        </dgm:presLayoutVars>
      </dgm:prSet>
      <dgm:spPr/>
      <dgm:t>
        <a:bodyPr/>
        <a:lstStyle/>
        <a:p>
          <a:endParaRPr lang="en-US"/>
        </a:p>
      </dgm:t>
    </dgm:pt>
    <dgm:pt modelId="{5F9DD98B-94E5-4918-87F8-618344811DE9}" type="pres">
      <dgm:prSet presAssocID="{75B24F35-81C5-406D-9EA6-EB7C8737043C}" presName="rootConnector1" presStyleLbl="node1" presStyleIdx="0" presStyleCnt="0"/>
      <dgm:spPr/>
      <dgm:t>
        <a:bodyPr/>
        <a:lstStyle/>
        <a:p>
          <a:endParaRPr lang="en-US"/>
        </a:p>
      </dgm:t>
    </dgm:pt>
    <dgm:pt modelId="{2F8EC428-1074-42DD-B07B-5A6A66A2188F}" type="pres">
      <dgm:prSet presAssocID="{75B24F35-81C5-406D-9EA6-EB7C8737043C}" presName="hierChild2" presStyleCnt="0"/>
      <dgm:spPr/>
    </dgm:pt>
    <dgm:pt modelId="{9A761F6A-433B-4E28-A2B0-1B982057D283}" type="pres">
      <dgm:prSet presAssocID="{079C2DA7-CBDA-4868-BBD9-23E3518686D9}" presName="Name37" presStyleLbl="parChTrans1D2" presStyleIdx="0" presStyleCnt="3"/>
      <dgm:spPr/>
      <dgm:t>
        <a:bodyPr/>
        <a:lstStyle/>
        <a:p>
          <a:endParaRPr lang="en-US"/>
        </a:p>
      </dgm:t>
    </dgm:pt>
    <dgm:pt modelId="{CD5EE6BB-345B-40C6-AB06-664ED6ACD0DC}" type="pres">
      <dgm:prSet presAssocID="{B71A7278-E6B0-476C-B671-4F4142E39288}" presName="hierRoot2" presStyleCnt="0">
        <dgm:presLayoutVars>
          <dgm:hierBranch val="init"/>
        </dgm:presLayoutVars>
      </dgm:prSet>
      <dgm:spPr/>
    </dgm:pt>
    <dgm:pt modelId="{D105B1E8-90BA-4A30-B8C0-17B8762E3679}" type="pres">
      <dgm:prSet presAssocID="{B71A7278-E6B0-476C-B671-4F4142E39288}" presName="rootComposite" presStyleCnt="0"/>
      <dgm:spPr/>
    </dgm:pt>
    <dgm:pt modelId="{78F92A3D-AF72-42CB-991B-6E209EB48F7C}" type="pres">
      <dgm:prSet presAssocID="{B71A7278-E6B0-476C-B671-4F4142E39288}" presName="rootText" presStyleLbl="node2" presStyleIdx="0" presStyleCnt="3">
        <dgm:presLayoutVars>
          <dgm:chPref val="3"/>
        </dgm:presLayoutVars>
      </dgm:prSet>
      <dgm:spPr/>
      <dgm:t>
        <a:bodyPr/>
        <a:lstStyle/>
        <a:p>
          <a:endParaRPr lang="en-US"/>
        </a:p>
      </dgm:t>
    </dgm:pt>
    <dgm:pt modelId="{08A2E6D8-8A41-46CF-920E-C01EE3274CBB}" type="pres">
      <dgm:prSet presAssocID="{B71A7278-E6B0-476C-B671-4F4142E39288}" presName="rootConnector" presStyleLbl="node2" presStyleIdx="0" presStyleCnt="3"/>
      <dgm:spPr/>
      <dgm:t>
        <a:bodyPr/>
        <a:lstStyle/>
        <a:p>
          <a:endParaRPr lang="en-US"/>
        </a:p>
      </dgm:t>
    </dgm:pt>
    <dgm:pt modelId="{164F3D5A-3D08-49AF-B881-387DB845F136}" type="pres">
      <dgm:prSet presAssocID="{B71A7278-E6B0-476C-B671-4F4142E39288}" presName="hierChild4" presStyleCnt="0"/>
      <dgm:spPr/>
    </dgm:pt>
    <dgm:pt modelId="{8039AAFD-305B-42F4-9CEC-A83FEEDCD4C5}" type="pres">
      <dgm:prSet presAssocID="{B71A7278-E6B0-476C-B671-4F4142E39288}" presName="hierChild5" presStyleCnt="0"/>
      <dgm:spPr/>
    </dgm:pt>
    <dgm:pt modelId="{3B784D7B-3D95-4096-86F9-4A0779268F23}" type="pres">
      <dgm:prSet presAssocID="{593EA579-A121-46CE-95AD-BB19066C9CC4}" presName="Name37" presStyleLbl="parChTrans1D2" presStyleIdx="1" presStyleCnt="3"/>
      <dgm:spPr/>
      <dgm:t>
        <a:bodyPr/>
        <a:lstStyle/>
        <a:p>
          <a:endParaRPr lang="en-US"/>
        </a:p>
      </dgm:t>
    </dgm:pt>
    <dgm:pt modelId="{DD51B9A0-7A50-4C2E-BCAB-EB958416A93D}" type="pres">
      <dgm:prSet presAssocID="{EE6EA255-89A5-4DA6-93DB-10725E2AE7DE}" presName="hierRoot2" presStyleCnt="0">
        <dgm:presLayoutVars>
          <dgm:hierBranch val="init"/>
        </dgm:presLayoutVars>
      </dgm:prSet>
      <dgm:spPr/>
    </dgm:pt>
    <dgm:pt modelId="{AE8116E8-70C0-4FA4-A50A-9943E5F95A49}" type="pres">
      <dgm:prSet presAssocID="{EE6EA255-89A5-4DA6-93DB-10725E2AE7DE}" presName="rootComposite" presStyleCnt="0"/>
      <dgm:spPr/>
    </dgm:pt>
    <dgm:pt modelId="{2456FA35-150F-4A43-9C65-B6617E6678EC}" type="pres">
      <dgm:prSet presAssocID="{EE6EA255-89A5-4DA6-93DB-10725E2AE7DE}" presName="rootText" presStyleLbl="node2" presStyleIdx="1" presStyleCnt="3">
        <dgm:presLayoutVars>
          <dgm:chPref val="3"/>
        </dgm:presLayoutVars>
      </dgm:prSet>
      <dgm:spPr/>
      <dgm:t>
        <a:bodyPr/>
        <a:lstStyle/>
        <a:p>
          <a:endParaRPr lang="en-US"/>
        </a:p>
      </dgm:t>
    </dgm:pt>
    <dgm:pt modelId="{8ABCE909-6422-4427-956C-DB9635DEFDE8}" type="pres">
      <dgm:prSet presAssocID="{EE6EA255-89A5-4DA6-93DB-10725E2AE7DE}" presName="rootConnector" presStyleLbl="node2" presStyleIdx="1" presStyleCnt="3"/>
      <dgm:spPr/>
      <dgm:t>
        <a:bodyPr/>
        <a:lstStyle/>
        <a:p>
          <a:endParaRPr lang="en-US"/>
        </a:p>
      </dgm:t>
    </dgm:pt>
    <dgm:pt modelId="{18E6506C-9F71-4FB2-B40D-5DEA3043E3C6}" type="pres">
      <dgm:prSet presAssocID="{EE6EA255-89A5-4DA6-93DB-10725E2AE7DE}" presName="hierChild4" presStyleCnt="0"/>
      <dgm:spPr/>
    </dgm:pt>
    <dgm:pt modelId="{18EFE569-FED6-4E7E-BC23-27AAF7E202EE}" type="pres">
      <dgm:prSet presAssocID="{EE6EA255-89A5-4DA6-93DB-10725E2AE7DE}" presName="hierChild5" presStyleCnt="0"/>
      <dgm:spPr/>
    </dgm:pt>
    <dgm:pt modelId="{8A9645CE-BE0F-4F14-80BD-65C8B667063E}" type="pres">
      <dgm:prSet presAssocID="{7D880FBE-6912-43C9-9D29-B08A0BFE96A5}" presName="Name37" presStyleLbl="parChTrans1D2" presStyleIdx="2" presStyleCnt="3"/>
      <dgm:spPr/>
      <dgm:t>
        <a:bodyPr/>
        <a:lstStyle/>
        <a:p>
          <a:endParaRPr lang="en-US"/>
        </a:p>
      </dgm:t>
    </dgm:pt>
    <dgm:pt modelId="{CCC90B4C-9AE5-41A9-B849-7BC53EF52032}" type="pres">
      <dgm:prSet presAssocID="{0109638F-4AF6-4A5D-8B9B-07E43213C7F5}" presName="hierRoot2" presStyleCnt="0">
        <dgm:presLayoutVars>
          <dgm:hierBranch val="init"/>
        </dgm:presLayoutVars>
      </dgm:prSet>
      <dgm:spPr/>
    </dgm:pt>
    <dgm:pt modelId="{FADF75F4-E8CC-4431-8F6E-90C6318A8F1A}" type="pres">
      <dgm:prSet presAssocID="{0109638F-4AF6-4A5D-8B9B-07E43213C7F5}" presName="rootComposite" presStyleCnt="0"/>
      <dgm:spPr/>
    </dgm:pt>
    <dgm:pt modelId="{7B632252-585B-41DA-A341-F20DF31D9E66}" type="pres">
      <dgm:prSet presAssocID="{0109638F-4AF6-4A5D-8B9B-07E43213C7F5}" presName="rootText" presStyleLbl="node2" presStyleIdx="2" presStyleCnt="3">
        <dgm:presLayoutVars>
          <dgm:chPref val="3"/>
        </dgm:presLayoutVars>
      </dgm:prSet>
      <dgm:spPr/>
      <dgm:t>
        <a:bodyPr/>
        <a:lstStyle/>
        <a:p>
          <a:endParaRPr lang="en-US"/>
        </a:p>
      </dgm:t>
    </dgm:pt>
    <dgm:pt modelId="{AE1192D8-B8E3-4E4B-B6A1-1D7733E6FD60}" type="pres">
      <dgm:prSet presAssocID="{0109638F-4AF6-4A5D-8B9B-07E43213C7F5}" presName="rootConnector" presStyleLbl="node2" presStyleIdx="2" presStyleCnt="3"/>
      <dgm:spPr/>
      <dgm:t>
        <a:bodyPr/>
        <a:lstStyle/>
        <a:p>
          <a:endParaRPr lang="en-US"/>
        </a:p>
      </dgm:t>
    </dgm:pt>
    <dgm:pt modelId="{C9D88F1A-2B10-4623-8079-0A6D203825EE}" type="pres">
      <dgm:prSet presAssocID="{0109638F-4AF6-4A5D-8B9B-07E43213C7F5}" presName="hierChild4" presStyleCnt="0"/>
      <dgm:spPr/>
    </dgm:pt>
    <dgm:pt modelId="{F299717A-65DC-466E-8E1C-F95F41CABEEE}" type="pres">
      <dgm:prSet presAssocID="{0109638F-4AF6-4A5D-8B9B-07E43213C7F5}" presName="hierChild5" presStyleCnt="0"/>
      <dgm:spPr/>
    </dgm:pt>
    <dgm:pt modelId="{52D69289-AFA4-4F03-A759-A969753E537D}" type="pres">
      <dgm:prSet presAssocID="{75B24F35-81C5-406D-9EA6-EB7C8737043C}" presName="hierChild3" presStyleCnt="0"/>
      <dgm:spPr/>
    </dgm:pt>
  </dgm:ptLst>
  <dgm:cxnLst>
    <dgm:cxn modelId="{E972F571-DBF8-48F5-9A97-F80E1D2DCA91}" type="presOf" srcId="{7D880FBE-6912-43C9-9D29-B08A0BFE96A5}" destId="{8A9645CE-BE0F-4F14-80BD-65C8B667063E}" srcOrd="0" destOrd="0" presId="urn:microsoft.com/office/officeart/2005/8/layout/orgChart1"/>
    <dgm:cxn modelId="{8B9C240F-213A-46E1-9AB0-E69AA8446EF5}" type="presOf" srcId="{079C2DA7-CBDA-4868-BBD9-23E3518686D9}" destId="{9A761F6A-433B-4E28-A2B0-1B982057D283}" srcOrd="0" destOrd="0" presId="urn:microsoft.com/office/officeart/2005/8/layout/orgChart1"/>
    <dgm:cxn modelId="{C9F6660F-1388-4A8B-AA2E-71BA8E77634B}" srcId="{75B24F35-81C5-406D-9EA6-EB7C8737043C}" destId="{0109638F-4AF6-4A5D-8B9B-07E43213C7F5}" srcOrd="2" destOrd="0" parTransId="{7D880FBE-6912-43C9-9D29-B08A0BFE96A5}" sibTransId="{EAB5A3C4-8C6A-43A3-B369-6197389BA309}"/>
    <dgm:cxn modelId="{A14000B7-6B52-4004-B2E5-ED65FD1CA8EA}" type="presOf" srcId="{593EA579-A121-46CE-95AD-BB19066C9CC4}" destId="{3B784D7B-3D95-4096-86F9-4A0779268F23}" srcOrd="0" destOrd="0" presId="urn:microsoft.com/office/officeart/2005/8/layout/orgChart1"/>
    <dgm:cxn modelId="{69F2241E-3138-4E95-B4D6-CCB14D6047A2}" type="presOf" srcId="{8E4CB559-7D4A-486D-ACC4-2E7400446AD6}" destId="{D06BFB49-E292-44FD-8F21-90A83C0B3DE6}" srcOrd="0" destOrd="0" presId="urn:microsoft.com/office/officeart/2005/8/layout/orgChart1"/>
    <dgm:cxn modelId="{2731851C-03CA-47D0-9CCD-AB298695DD46}" type="presOf" srcId="{0109638F-4AF6-4A5D-8B9B-07E43213C7F5}" destId="{AE1192D8-B8E3-4E4B-B6A1-1D7733E6FD60}" srcOrd="1" destOrd="0" presId="urn:microsoft.com/office/officeart/2005/8/layout/orgChart1"/>
    <dgm:cxn modelId="{978905E2-E231-4142-83A2-36009C03F405}" type="presOf" srcId="{EE6EA255-89A5-4DA6-93DB-10725E2AE7DE}" destId="{8ABCE909-6422-4427-956C-DB9635DEFDE8}" srcOrd="1" destOrd="0" presId="urn:microsoft.com/office/officeart/2005/8/layout/orgChart1"/>
    <dgm:cxn modelId="{FBAED3A5-4872-4839-B5B6-66FB0F802713}" type="presOf" srcId="{75B24F35-81C5-406D-9EA6-EB7C8737043C}" destId="{5F9DD98B-94E5-4918-87F8-618344811DE9}" srcOrd="1" destOrd="0" presId="urn:microsoft.com/office/officeart/2005/8/layout/orgChart1"/>
    <dgm:cxn modelId="{DE52BE25-D30E-4409-A4D9-67DE637CFA60}" type="presOf" srcId="{75B24F35-81C5-406D-9EA6-EB7C8737043C}" destId="{94138770-258A-4F66-AD76-BC4A030B2828}" srcOrd="0" destOrd="0" presId="urn:microsoft.com/office/officeart/2005/8/layout/orgChart1"/>
    <dgm:cxn modelId="{C917474E-105C-46C5-9895-82F247CDFB2B}" srcId="{75B24F35-81C5-406D-9EA6-EB7C8737043C}" destId="{EE6EA255-89A5-4DA6-93DB-10725E2AE7DE}" srcOrd="1" destOrd="0" parTransId="{593EA579-A121-46CE-95AD-BB19066C9CC4}" sibTransId="{55096CA0-8111-4E2A-9018-3B79C5317CC8}"/>
    <dgm:cxn modelId="{5B2FA878-A410-44FB-8857-722C74541884}" type="presOf" srcId="{0109638F-4AF6-4A5D-8B9B-07E43213C7F5}" destId="{7B632252-585B-41DA-A341-F20DF31D9E66}" srcOrd="0" destOrd="0" presId="urn:microsoft.com/office/officeart/2005/8/layout/orgChart1"/>
    <dgm:cxn modelId="{E807CB4A-929C-4BE2-8300-2AE676151639}" type="presOf" srcId="{B71A7278-E6B0-476C-B671-4F4142E39288}" destId="{08A2E6D8-8A41-46CF-920E-C01EE3274CBB}" srcOrd="1" destOrd="0" presId="urn:microsoft.com/office/officeart/2005/8/layout/orgChart1"/>
    <dgm:cxn modelId="{CC4ACAF5-CC89-4325-8794-2ED5077B9121}" srcId="{8E4CB559-7D4A-486D-ACC4-2E7400446AD6}" destId="{75B24F35-81C5-406D-9EA6-EB7C8737043C}" srcOrd="0" destOrd="0" parTransId="{0CF0FF81-2944-4A40-81EC-61F5FE593BA5}" sibTransId="{3273E6C2-431A-446D-8882-057B6F07D84E}"/>
    <dgm:cxn modelId="{D09C6E14-B700-4035-B3C4-A2AA0037EBCB}" type="presOf" srcId="{EE6EA255-89A5-4DA6-93DB-10725E2AE7DE}" destId="{2456FA35-150F-4A43-9C65-B6617E6678EC}" srcOrd="0" destOrd="0" presId="urn:microsoft.com/office/officeart/2005/8/layout/orgChart1"/>
    <dgm:cxn modelId="{9EF36B2F-23BB-4B2D-A679-991BAC232370}" srcId="{75B24F35-81C5-406D-9EA6-EB7C8737043C}" destId="{B71A7278-E6B0-476C-B671-4F4142E39288}" srcOrd="0" destOrd="0" parTransId="{079C2DA7-CBDA-4868-BBD9-23E3518686D9}" sibTransId="{AFB559B7-BE56-443E-86E4-E29788392483}"/>
    <dgm:cxn modelId="{6C31CF67-7F9E-44F8-A49E-C3EC912F6593}" type="presOf" srcId="{B71A7278-E6B0-476C-B671-4F4142E39288}" destId="{78F92A3D-AF72-42CB-991B-6E209EB48F7C}" srcOrd="0" destOrd="0" presId="urn:microsoft.com/office/officeart/2005/8/layout/orgChart1"/>
    <dgm:cxn modelId="{AD4E422A-CC73-4183-9D0A-8DFFC27C856E}" type="presParOf" srcId="{D06BFB49-E292-44FD-8F21-90A83C0B3DE6}" destId="{F30CD3D6-D87B-4979-91B1-DC59659C1118}" srcOrd="0" destOrd="0" presId="urn:microsoft.com/office/officeart/2005/8/layout/orgChart1"/>
    <dgm:cxn modelId="{75682CC0-9367-4F32-83A2-D3822F6D676E}" type="presParOf" srcId="{F30CD3D6-D87B-4979-91B1-DC59659C1118}" destId="{3280AD1A-96DC-4E30-99FC-4542E3CE43B0}" srcOrd="0" destOrd="0" presId="urn:microsoft.com/office/officeart/2005/8/layout/orgChart1"/>
    <dgm:cxn modelId="{07E924EA-BFC3-476F-9A60-B666013FFF27}" type="presParOf" srcId="{3280AD1A-96DC-4E30-99FC-4542E3CE43B0}" destId="{94138770-258A-4F66-AD76-BC4A030B2828}" srcOrd="0" destOrd="0" presId="urn:microsoft.com/office/officeart/2005/8/layout/orgChart1"/>
    <dgm:cxn modelId="{BEC6B2FE-FD4E-478D-86AD-5B32FFE8CD56}" type="presParOf" srcId="{3280AD1A-96DC-4E30-99FC-4542E3CE43B0}" destId="{5F9DD98B-94E5-4918-87F8-618344811DE9}" srcOrd="1" destOrd="0" presId="urn:microsoft.com/office/officeart/2005/8/layout/orgChart1"/>
    <dgm:cxn modelId="{ACCB04BF-522D-40FE-92C9-3AC05CC37D0F}" type="presParOf" srcId="{F30CD3D6-D87B-4979-91B1-DC59659C1118}" destId="{2F8EC428-1074-42DD-B07B-5A6A66A2188F}" srcOrd="1" destOrd="0" presId="urn:microsoft.com/office/officeart/2005/8/layout/orgChart1"/>
    <dgm:cxn modelId="{B276790D-4D47-423B-9D5E-CAD8B314137A}" type="presParOf" srcId="{2F8EC428-1074-42DD-B07B-5A6A66A2188F}" destId="{9A761F6A-433B-4E28-A2B0-1B982057D283}" srcOrd="0" destOrd="0" presId="urn:microsoft.com/office/officeart/2005/8/layout/orgChart1"/>
    <dgm:cxn modelId="{AEC11D85-CA3C-4F6B-AD66-C0AD64B21F4A}" type="presParOf" srcId="{2F8EC428-1074-42DD-B07B-5A6A66A2188F}" destId="{CD5EE6BB-345B-40C6-AB06-664ED6ACD0DC}" srcOrd="1" destOrd="0" presId="urn:microsoft.com/office/officeart/2005/8/layout/orgChart1"/>
    <dgm:cxn modelId="{7B1527C0-F323-4AE7-93A9-D16716D6C4F2}" type="presParOf" srcId="{CD5EE6BB-345B-40C6-AB06-664ED6ACD0DC}" destId="{D105B1E8-90BA-4A30-B8C0-17B8762E3679}" srcOrd="0" destOrd="0" presId="urn:microsoft.com/office/officeart/2005/8/layout/orgChart1"/>
    <dgm:cxn modelId="{CD241862-7FD8-4AFE-A5D1-28B9D27506AE}" type="presParOf" srcId="{D105B1E8-90BA-4A30-B8C0-17B8762E3679}" destId="{78F92A3D-AF72-42CB-991B-6E209EB48F7C}" srcOrd="0" destOrd="0" presId="urn:microsoft.com/office/officeart/2005/8/layout/orgChart1"/>
    <dgm:cxn modelId="{FFE4A06B-4949-48EB-9EF2-D4F956EE1B44}" type="presParOf" srcId="{D105B1E8-90BA-4A30-B8C0-17B8762E3679}" destId="{08A2E6D8-8A41-46CF-920E-C01EE3274CBB}" srcOrd="1" destOrd="0" presId="urn:microsoft.com/office/officeart/2005/8/layout/orgChart1"/>
    <dgm:cxn modelId="{6F9930C8-3B9C-4858-AD70-AFCF37AB1EAA}" type="presParOf" srcId="{CD5EE6BB-345B-40C6-AB06-664ED6ACD0DC}" destId="{164F3D5A-3D08-49AF-B881-387DB845F136}" srcOrd="1" destOrd="0" presId="urn:microsoft.com/office/officeart/2005/8/layout/orgChart1"/>
    <dgm:cxn modelId="{1D5F01FF-A947-49F1-A20B-BE1D69C1FBEF}" type="presParOf" srcId="{CD5EE6BB-345B-40C6-AB06-664ED6ACD0DC}" destId="{8039AAFD-305B-42F4-9CEC-A83FEEDCD4C5}" srcOrd="2" destOrd="0" presId="urn:microsoft.com/office/officeart/2005/8/layout/orgChart1"/>
    <dgm:cxn modelId="{72BAA04B-4641-4E89-AA66-95846F6E5CE2}" type="presParOf" srcId="{2F8EC428-1074-42DD-B07B-5A6A66A2188F}" destId="{3B784D7B-3D95-4096-86F9-4A0779268F23}" srcOrd="2" destOrd="0" presId="urn:microsoft.com/office/officeart/2005/8/layout/orgChart1"/>
    <dgm:cxn modelId="{796A41A3-0F9F-4CA4-ADA8-DB37596B6F3F}" type="presParOf" srcId="{2F8EC428-1074-42DD-B07B-5A6A66A2188F}" destId="{DD51B9A0-7A50-4C2E-BCAB-EB958416A93D}" srcOrd="3" destOrd="0" presId="urn:microsoft.com/office/officeart/2005/8/layout/orgChart1"/>
    <dgm:cxn modelId="{151A094E-4F54-47F7-BAF5-9F90DA4E3F47}" type="presParOf" srcId="{DD51B9A0-7A50-4C2E-BCAB-EB958416A93D}" destId="{AE8116E8-70C0-4FA4-A50A-9943E5F95A49}" srcOrd="0" destOrd="0" presId="urn:microsoft.com/office/officeart/2005/8/layout/orgChart1"/>
    <dgm:cxn modelId="{6981CD34-B3A0-43F1-BA31-3AF2843797E4}" type="presParOf" srcId="{AE8116E8-70C0-4FA4-A50A-9943E5F95A49}" destId="{2456FA35-150F-4A43-9C65-B6617E6678EC}" srcOrd="0" destOrd="0" presId="urn:microsoft.com/office/officeart/2005/8/layout/orgChart1"/>
    <dgm:cxn modelId="{98A0ADD0-CA1E-499A-AEF7-85B90F9E26C1}" type="presParOf" srcId="{AE8116E8-70C0-4FA4-A50A-9943E5F95A49}" destId="{8ABCE909-6422-4427-956C-DB9635DEFDE8}" srcOrd="1" destOrd="0" presId="urn:microsoft.com/office/officeart/2005/8/layout/orgChart1"/>
    <dgm:cxn modelId="{919C3AFC-4A36-4AA9-ABA2-A697DCD3A494}" type="presParOf" srcId="{DD51B9A0-7A50-4C2E-BCAB-EB958416A93D}" destId="{18E6506C-9F71-4FB2-B40D-5DEA3043E3C6}" srcOrd="1" destOrd="0" presId="urn:microsoft.com/office/officeart/2005/8/layout/orgChart1"/>
    <dgm:cxn modelId="{7C95BE6D-E426-4ECD-AEC0-71E42BFF2DC5}" type="presParOf" srcId="{DD51B9A0-7A50-4C2E-BCAB-EB958416A93D}" destId="{18EFE569-FED6-4E7E-BC23-27AAF7E202EE}" srcOrd="2" destOrd="0" presId="urn:microsoft.com/office/officeart/2005/8/layout/orgChart1"/>
    <dgm:cxn modelId="{824F5F7A-73CF-452D-A65A-FD600DA79D41}" type="presParOf" srcId="{2F8EC428-1074-42DD-B07B-5A6A66A2188F}" destId="{8A9645CE-BE0F-4F14-80BD-65C8B667063E}" srcOrd="4" destOrd="0" presId="urn:microsoft.com/office/officeart/2005/8/layout/orgChart1"/>
    <dgm:cxn modelId="{A0B31911-AC67-4077-ADA7-40B23454E100}" type="presParOf" srcId="{2F8EC428-1074-42DD-B07B-5A6A66A2188F}" destId="{CCC90B4C-9AE5-41A9-B849-7BC53EF52032}" srcOrd="5" destOrd="0" presId="urn:microsoft.com/office/officeart/2005/8/layout/orgChart1"/>
    <dgm:cxn modelId="{E95DB099-9A2B-4077-A48C-A9ABA67C8881}" type="presParOf" srcId="{CCC90B4C-9AE5-41A9-B849-7BC53EF52032}" destId="{FADF75F4-E8CC-4431-8F6E-90C6318A8F1A}" srcOrd="0" destOrd="0" presId="urn:microsoft.com/office/officeart/2005/8/layout/orgChart1"/>
    <dgm:cxn modelId="{C234CCD9-896C-406A-A732-BDA0F5B4E889}" type="presParOf" srcId="{FADF75F4-E8CC-4431-8F6E-90C6318A8F1A}" destId="{7B632252-585B-41DA-A341-F20DF31D9E66}" srcOrd="0" destOrd="0" presId="urn:microsoft.com/office/officeart/2005/8/layout/orgChart1"/>
    <dgm:cxn modelId="{5B68B71B-C07E-43E1-A84D-3A866E69EF45}" type="presParOf" srcId="{FADF75F4-E8CC-4431-8F6E-90C6318A8F1A}" destId="{AE1192D8-B8E3-4E4B-B6A1-1D7733E6FD60}" srcOrd="1" destOrd="0" presId="urn:microsoft.com/office/officeart/2005/8/layout/orgChart1"/>
    <dgm:cxn modelId="{AA9356D8-10DD-486B-87C5-9986A91FBEF2}" type="presParOf" srcId="{CCC90B4C-9AE5-41A9-B849-7BC53EF52032}" destId="{C9D88F1A-2B10-4623-8079-0A6D203825EE}" srcOrd="1" destOrd="0" presId="urn:microsoft.com/office/officeart/2005/8/layout/orgChart1"/>
    <dgm:cxn modelId="{1DAB5547-841E-40EF-B62C-E7572FD00F44}" type="presParOf" srcId="{CCC90B4C-9AE5-41A9-B849-7BC53EF52032}" destId="{F299717A-65DC-466E-8E1C-F95F41CABEEE}" srcOrd="2" destOrd="0" presId="urn:microsoft.com/office/officeart/2005/8/layout/orgChart1"/>
    <dgm:cxn modelId="{53F1EEE1-DACC-4428-85C2-419B1E114D62}" type="presParOf" srcId="{F30CD3D6-D87B-4979-91B1-DC59659C1118}" destId="{52D69289-AFA4-4F03-A759-A969753E537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9645CE-BE0F-4F14-80BD-65C8B667063E}">
      <dsp:nvSpPr>
        <dsp:cNvPr id="0" name=""/>
        <dsp:cNvSpPr/>
      </dsp:nvSpPr>
      <dsp:spPr>
        <a:xfrm>
          <a:off x="2822894" y="1937756"/>
          <a:ext cx="1997218" cy="346624"/>
        </a:xfrm>
        <a:custGeom>
          <a:avLst/>
          <a:gdLst/>
          <a:ahLst/>
          <a:cxnLst/>
          <a:rect l="0" t="0" r="0" b="0"/>
          <a:pathLst>
            <a:path>
              <a:moveTo>
                <a:pt x="0" y="0"/>
              </a:moveTo>
              <a:lnTo>
                <a:pt x="0" y="173312"/>
              </a:lnTo>
              <a:lnTo>
                <a:pt x="1997218" y="173312"/>
              </a:lnTo>
              <a:lnTo>
                <a:pt x="1997218" y="3466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84D7B-3D95-4096-86F9-4A0779268F23}">
      <dsp:nvSpPr>
        <dsp:cNvPr id="0" name=""/>
        <dsp:cNvSpPr/>
      </dsp:nvSpPr>
      <dsp:spPr>
        <a:xfrm>
          <a:off x="2777175" y="1937756"/>
          <a:ext cx="91440" cy="346624"/>
        </a:xfrm>
        <a:custGeom>
          <a:avLst/>
          <a:gdLst/>
          <a:ahLst/>
          <a:cxnLst/>
          <a:rect l="0" t="0" r="0" b="0"/>
          <a:pathLst>
            <a:path>
              <a:moveTo>
                <a:pt x="45720" y="0"/>
              </a:moveTo>
              <a:lnTo>
                <a:pt x="45720" y="3466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761F6A-433B-4E28-A2B0-1B982057D283}">
      <dsp:nvSpPr>
        <dsp:cNvPr id="0" name=""/>
        <dsp:cNvSpPr/>
      </dsp:nvSpPr>
      <dsp:spPr>
        <a:xfrm>
          <a:off x="825676" y="1937756"/>
          <a:ext cx="1997218" cy="346624"/>
        </a:xfrm>
        <a:custGeom>
          <a:avLst/>
          <a:gdLst/>
          <a:ahLst/>
          <a:cxnLst/>
          <a:rect l="0" t="0" r="0" b="0"/>
          <a:pathLst>
            <a:path>
              <a:moveTo>
                <a:pt x="1997218" y="0"/>
              </a:moveTo>
              <a:lnTo>
                <a:pt x="1997218" y="173312"/>
              </a:lnTo>
              <a:lnTo>
                <a:pt x="0" y="173312"/>
              </a:lnTo>
              <a:lnTo>
                <a:pt x="0" y="3466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138770-258A-4F66-AD76-BC4A030B2828}">
      <dsp:nvSpPr>
        <dsp:cNvPr id="0" name=""/>
        <dsp:cNvSpPr/>
      </dsp:nvSpPr>
      <dsp:spPr>
        <a:xfrm>
          <a:off x="1997597" y="1112459"/>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Districts must utilize at least these three Title IX personnel in the grievance process:</a:t>
          </a:r>
        </a:p>
      </dsp:txBody>
      <dsp:txXfrm>
        <a:off x="1997597" y="1112459"/>
        <a:ext cx="1650594" cy="825297"/>
      </dsp:txXfrm>
    </dsp:sp>
    <dsp:sp modelId="{78F92A3D-AF72-42CB-991B-6E209EB48F7C}">
      <dsp:nvSpPr>
        <dsp:cNvPr id="0" name=""/>
        <dsp:cNvSpPr/>
      </dsp:nvSpPr>
      <dsp:spPr>
        <a:xfrm>
          <a:off x="379" y="2284381"/>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Title IX Coordinator</a:t>
          </a:r>
        </a:p>
      </dsp:txBody>
      <dsp:txXfrm>
        <a:off x="379" y="2284381"/>
        <a:ext cx="1650594" cy="825297"/>
      </dsp:txXfrm>
    </dsp:sp>
    <dsp:sp modelId="{2456FA35-150F-4A43-9C65-B6617E6678EC}">
      <dsp:nvSpPr>
        <dsp:cNvPr id="0" name=""/>
        <dsp:cNvSpPr/>
      </dsp:nvSpPr>
      <dsp:spPr>
        <a:xfrm>
          <a:off x="1997597" y="2284381"/>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Investigator</a:t>
          </a:r>
        </a:p>
      </dsp:txBody>
      <dsp:txXfrm>
        <a:off x="1997597" y="2284381"/>
        <a:ext cx="1650594" cy="825297"/>
      </dsp:txXfrm>
    </dsp:sp>
    <dsp:sp modelId="{7B632252-585B-41DA-A341-F20DF31D9E66}">
      <dsp:nvSpPr>
        <dsp:cNvPr id="0" name=""/>
        <dsp:cNvSpPr/>
      </dsp:nvSpPr>
      <dsp:spPr>
        <a:xfrm>
          <a:off x="3994816" y="2284381"/>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Decision-Maker</a:t>
          </a:r>
        </a:p>
      </dsp:txBody>
      <dsp:txXfrm>
        <a:off x="3994816" y="2284381"/>
        <a:ext cx="1650594" cy="82529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03B8F-3E0C-4666-A667-B6E1513B3F0C}" type="datetimeFigureOut">
              <a:rPr lang="en-US" smtClean="0"/>
              <a:t>10/1/2020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28A678-7B58-4AEC-BC8C-A81F09046CD8}" type="slidenum">
              <a:rPr lang="en-US" smtClean="0"/>
              <a:t>‹#›</a:t>
            </a:fld>
            <a:endParaRPr lang="en-US"/>
          </a:p>
        </p:txBody>
      </p:sp>
    </p:spTree>
    <p:extLst>
      <p:ext uri="{BB962C8B-B14F-4D97-AF65-F5344CB8AC3E}">
        <p14:creationId xmlns:p14="http://schemas.microsoft.com/office/powerpoint/2010/main" val="1603752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Old definition: Unwelcome conduct of a sexual nature</a:t>
            </a:r>
          </a:p>
          <a:p>
            <a:endParaRPr lang="en-US" dirty="0"/>
          </a:p>
          <a:p>
            <a:r>
              <a:rPr lang="en-US" dirty="0"/>
              <a:t>Sexual Assault is defined as an offense that meets the definition of Rape, Fondling, Incest or Statutory Rape as defined in the FBI’s Uniform Crime Reporting System.</a:t>
            </a:r>
          </a:p>
          <a:p>
            <a:endParaRPr lang="en-US" dirty="0"/>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7</a:t>
            </a:fld>
            <a:endParaRPr lang="en-US"/>
          </a:p>
        </p:txBody>
      </p:sp>
    </p:spTree>
    <p:extLst>
      <p:ext uri="{BB962C8B-B14F-4D97-AF65-F5344CB8AC3E}">
        <p14:creationId xmlns:p14="http://schemas.microsoft.com/office/powerpoint/2010/main" val="1767546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 IDEA/504/ADA/CBA requirements will still apply here </a:t>
            </a:r>
          </a:p>
        </p:txBody>
      </p:sp>
      <p:sp>
        <p:nvSpPr>
          <p:cNvPr id="4" name="Slide Number Placeholder 3"/>
          <p:cNvSpPr>
            <a:spLocks noGrp="1"/>
          </p:cNvSpPr>
          <p:nvPr>
            <p:ph type="sldNum" sz="quarter" idx="5"/>
          </p:nvPr>
        </p:nvSpPr>
        <p:spPr/>
        <p:txBody>
          <a:bodyPr/>
          <a:lstStyle/>
          <a:p>
            <a:fld id="{2928A678-7B58-4AEC-BC8C-A81F09046CD8}" type="slidenum">
              <a:rPr lang="en-US" smtClean="0"/>
              <a:t>25</a:t>
            </a:fld>
            <a:endParaRPr lang="en-US"/>
          </a:p>
        </p:txBody>
      </p:sp>
    </p:spTree>
    <p:extLst>
      <p:ext uri="{BB962C8B-B14F-4D97-AF65-F5344CB8AC3E}">
        <p14:creationId xmlns:p14="http://schemas.microsoft.com/office/powerpoint/2010/main" val="4168905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Discrepancy as to whether this may be the title ix coordinator, however, the fact that this is a parsed out position, and must be free from bias – recommended to be different from coordinator </a:t>
            </a:r>
          </a:p>
        </p:txBody>
      </p:sp>
      <p:sp>
        <p:nvSpPr>
          <p:cNvPr id="4" name="Slide Number Placeholder 3"/>
          <p:cNvSpPr>
            <a:spLocks noGrp="1"/>
          </p:cNvSpPr>
          <p:nvPr>
            <p:ph type="sldNum" sz="quarter" idx="5"/>
          </p:nvPr>
        </p:nvSpPr>
        <p:spPr/>
        <p:txBody>
          <a:bodyPr/>
          <a:lstStyle/>
          <a:p>
            <a:fld id="{2928A678-7B58-4AEC-BC8C-A81F09046CD8}" type="slidenum">
              <a:rPr lang="en-US" smtClean="0"/>
              <a:t>32</a:t>
            </a:fld>
            <a:endParaRPr lang="en-US"/>
          </a:p>
        </p:txBody>
      </p:sp>
    </p:spTree>
    <p:extLst>
      <p:ext uri="{BB962C8B-B14F-4D97-AF65-F5344CB8AC3E}">
        <p14:creationId xmlns:p14="http://schemas.microsoft.com/office/powerpoint/2010/main" val="3677773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 can still address through code of conduct </a:t>
            </a:r>
          </a:p>
        </p:txBody>
      </p:sp>
      <p:sp>
        <p:nvSpPr>
          <p:cNvPr id="4" name="Slide Number Placeholder 3"/>
          <p:cNvSpPr>
            <a:spLocks noGrp="1"/>
          </p:cNvSpPr>
          <p:nvPr>
            <p:ph type="sldNum" sz="quarter" idx="5"/>
          </p:nvPr>
        </p:nvSpPr>
        <p:spPr/>
        <p:txBody>
          <a:bodyPr/>
          <a:lstStyle/>
          <a:p>
            <a:fld id="{2928A678-7B58-4AEC-BC8C-A81F09046CD8}" type="slidenum">
              <a:rPr lang="en-US" smtClean="0"/>
              <a:t>36</a:t>
            </a:fld>
            <a:endParaRPr lang="en-US"/>
          </a:p>
        </p:txBody>
      </p:sp>
    </p:spTree>
    <p:extLst>
      <p:ext uri="{BB962C8B-B14F-4D97-AF65-F5344CB8AC3E}">
        <p14:creationId xmlns:p14="http://schemas.microsoft.com/office/powerpoint/2010/main" val="155683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Required at post-secondary level </a:t>
            </a:r>
          </a:p>
        </p:txBody>
      </p:sp>
      <p:sp>
        <p:nvSpPr>
          <p:cNvPr id="4" name="Slide Number Placeholder 3"/>
          <p:cNvSpPr>
            <a:spLocks noGrp="1"/>
          </p:cNvSpPr>
          <p:nvPr>
            <p:ph type="sldNum" sz="quarter" idx="5"/>
          </p:nvPr>
        </p:nvSpPr>
        <p:spPr/>
        <p:txBody>
          <a:bodyPr/>
          <a:lstStyle/>
          <a:p>
            <a:fld id="{2928A678-7B58-4AEC-BC8C-A81F09046CD8}" type="slidenum">
              <a:rPr lang="en-US" smtClean="0"/>
              <a:t>43</a:t>
            </a:fld>
            <a:endParaRPr lang="en-US"/>
          </a:p>
        </p:txBody>
      </p:sp>
    </p:spTree>
    <p:extLst>
      <p:ext uri="{BB962C8B-B14F-4D97-AF65-F5344CB8AC3E}">
        <p14:creationId xmlns:p14="http://schemas.microsoft.com/office/powerpoint/2010/main" val="1504567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in mind anti-discrimination laws when creating recording of the hearing </a:t>
            </a:r>
          </a:p>
        </p:txBody>
      </p:sp>
      <p:sp>
        <p:nvSpPr>
          <p:cNvPr id="4" name="Slide Number Placeholder 3"/>
          <p:cNvSpPr>
            <a:spLocks noGrp="1"/>
          </p:cNvSpPr>
          <p:nvPr>
            <p:ph type="sldNum" sz="quarter" idx="5"/>
          </p:nvPr>
        </p:nvSpPr>
        <p:spPr/>
        <p:txBody>
          <a:bodyPr/>
          <a:lstStyle/>
          <a:p>
            <a:fld id="{2928A678-7B58-4AEC-BC8C-A81F09046CD8}" type="slidenum">
              <a:rPr lang="en-US" smtClean="0"/>
              <a:t>44</a:t>
            </a:fld>
            <a:endParaRPr lang="en-US"/>
          </a:p>
        </p:txBody>
      </p:sp>
    </p:spTree>
    <p:extLst>
      <p:ext uri="{BB962C8B-B14F-4D97-AF65-F5344CB8AC3E}">
        <p14:creationId xmlns:p14="http://schemas.microsoft.com/office/powerpoint/2010/main" val="2187772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Inculpatory -  video, text messages, etc. </a:t>
            </a:r>
          </a:p>
        </p:txBody>
      </p:sp>
      <p:sp>
        <p:nvSpPr>
          <p:cNvPr id="4" name="Slide Number Placeholder 3"/>
          <p:cNvSpPr>
            <a:spLocks noGrp="1"/>
          </p:cNvSpPr>
          <p:nvPr>
            <p:ph type="sldNum" sz="quarter" idx="5"/>
          </p:nvPr>
        </p:nvSpPr>
        <p:spPr/>
        <p:txBody>
          <a:bodyPr/>
          <a:lstStyle/>
          <a:p>
            <a:fld id="{2928A678-7B58-4AEC-BC8C-A81F09046CD8}" type="slidenum">
              <a:rPr lang="en-US" smtClean="0"/>
              <a:t>45</a:t>
            </a:fld>
            <a:endParaRPr lang="en-US"/>
          </a:p>
        </p:txBody>
      </p:sp>
    </p:spTree>
    <p:extLst>
      <p:ext uri="{BB962C8B-B14F-4D97-AF65-F5344CB8AC3E}">
        <p14:creationId xmlns:p14="http://schemas.microsoft.com/office/powerpoint/2010/main" val="59067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records will all be required if OCR or DOE investigates complaint </a:t>
            </a:r>
          </a:p>
        </p:txBody>
      </p:sp>
      <p:sp>
        <p:nvSpPr>
          <p:cNvPr id="4" name="Slide Number Placeholder 3"/>
          <p:cNvSpPr>
            <a:spLocks noGrp="1"/>
          </p:cNvSpPr>
          <p:nvPr>
            <p:ph type="sldNum" sz="quarter" idx="5"/>
          </p:nvPr>
        </p:nvSpPr>
        <p:spPr/>
        <p:txBody>
          <a:bodyPr/>
          <a:lstStyle/>
          <a:p>
            <a:fld id="{2928A678-7B58-4AEC-BC8C-A81F09046CD8}" type="slidenum">
              <a:rPr lang="en-US" smtClean="0"/>
              <a:t>53</a:t>
            </a:fld>
            <a:endParaRPr lang="en-US"/>
          </a:p>
        </p:txBody>
      </p:sp>
    </p:spTree>
    <p:extLst>
      <p:ext uri="{BB962C8B-B14F-4D97-AF65-F5344CB8AC3E}">
        <p14:creationId xmlns:p14="http://schemas.microsoft.com/office/powerpoint/2010/main" val="3712389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Retaliation applies to witnesses of sexual harassment even if they are not the victim </a:t>
            </a:r>
          </a:p>
          <a:p>
            <a:r>
              <a:rPr lang="en-US" dirty="0"/>
              <a:t>Prevents those from retaliating even if they are not the accused </a:t>
            </a:r>
          </a:p>
        </p:txBody>
      </p:sp>
      <p:sp>
        <p:nvSpPr>
          <p:cNvPr id="4" name="Slide Number Placeholder 3"/>
          <p:cNvSpPr>
            <a:spLocks noGrp="1"/>
          </p:cNvSpPr>
          <p:nvPr>
            <p:ph type="sldNum" sz="quarter" idx="5"/>
          </p:nvPr>
        </p:nvSpPr>
        <p:spPr/>
        <p:txBody>
          <a:bodyPr/>
          <a:lstStyle/>
          <a:p>
            <a:fld id="{1F4EDB7E-3CEA-4EF1-A965-30E859E42777}" type="slidenum">
              <a:rPr lang="en-US" smtClean="0"/>
              <a:t>54</a:t>
            </a:fld>
            <a:endParaRPr lang="en-US"/>
          </a:p>
        </p:txBody>
      </p:sp>
    </p:spTree>
    <p:extLst>
      <p:ext uri="{BB962C8B-B14F-4D97-AF65-F5344CB8AC3E}">
        <p14:creationId xmlns:p14="http://schemas.microsoft.com/office/powerpoint/2010/main" val="193836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complainant unknown then make contact with reporter </a:t>
            </a:r>
          </a:p>
          <a:p>
            <a:r>
              <a:rPr lang="en-US" dirty="0"/>
              <a:t>Supportive measures may be offered even if formal complaint not filed – must be shared with complainant </a:t>
            </a:r>
          </a:p>
          <a:p>
            <a:r>
              <a:rPr lang="en-US" dirty="0"/>
              <a:t>Provide complainant with copy of district policy which should contain all information shared regarding the process (any ARs as well) </a:t>
            </a:r>
          </a:p>
        </p:txBody>
      </p:sp>
      <p:sp>
        <p:nvSpPr>
          <p:cNvPr id="4" name="Slide Number Placeholder 3"/>
          <p:cNvSpPr>
            <a:spLocks noGrp="1"/>
          </p:cNvSpPr>
          <p:nvPr>
            <p:ph type="sldNum" sz="quarter" idx="5"/>
          </p:nvPr>
        </p:nvSpPr>
        <p:spPr/>
        <p:txBody>
          <a:bodyPr/>
          <a:lstStyle/>
          <a:p>
            <a:fld id="{2928A678-7B58-4AEC-BC8C-A81F09046CD8}" type="slidenum">
              <a:rPr lang="en-US" smtClean="0"/>
              <a:t>59</a:t>
            </a:fld>
            <a:endParaRPr lang="en-US"/>
          </a:p>
        </p:txBody>
      </p:sp>
    </p:spTree>
    <p:extLst>
      <p:ext uri="{BB962C8B-B14F-4D97-AF65-F5344CB8AC3E}">
        <p14:creationId xmlns:p14="http://schemas.microsoft.com/office/powerpoint/2010/main" val="2451681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Forms – grievance process, etc. can be a separate form but should also be contained within your policy </a:t>
            </a:r>
          </a:p>
        </p:txBody>
      </p:sp>
      <p:sp>
        <p:nvSpPr>
          <p:cNvPr id="4" name="Slide Number Placeholder 3"/>
          <p:cNvSpPr>
            <a:spLocks noGrp="1"/>
          </p:cNvSpPr>
          <p:nvPr>
            <p:ph type="sldNum" sz="quarter" idx="5"/>
          </p:nvPr>
        </p:nvSpPr>
        <p:spPr/>
        <p:txBody>
          <a:bodyPr/>
          <a:lstStyle/>
          <a:p>
            <a:fld id="{2928A678-7B58-4AEC-BC8C-A81F09046CD8}" type="slidenum">
              <a:rPr lang="en-US" smtClean="0"/>
              <a:t>65</a:t>
            </a:fld>
            <a:endParaRPr lang="en-US"/>
          </a:p>
        </p:txBody>
      </p:sp>
    </p:spTree>
    <p:extLst>
      <p:ext uri="{BB962C8B-B14F-4D97-AF65-F5344CB8AC3E}">
        <p14:creationId xmlns:p14="http://schemas.microsoft.com/office/powerpoint/2010/main" val="713752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 U.S.C. 1092(f)(6)(A)(v)</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8</a:t>
            </a:fld>
            <a:endParaRPr lang="en-US"/>
          </a:p>
        </p:txBody>
      </p:sp>
    </p:spTree>
    <p:extLst>
      <p:ext uri="{BB962C8B-B14F-4D97-AF65-F5344CB8AC3E}">
        <p14:creationId xmlns:p14="http://schemas.microsoft.com/office/powerpoint/2010/main" val="3445757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BD4DCE-DB67-4AA0-BAB3-EBB4906CDEAC}" type="slidenum">
              <a:rPr lang="en-US" smtClean="0">
                <a:solidFill>
                  <a:prstClr val="black"/>
                </a:solidFill>
              </a:rPr>
              <a:pPr/>
              <a:t>66</a:t>
            </a:fld>
            <a:endParaRPr lang="en-US" dirty="0">
              <a:solidFill>
                <a:prstClr val="black"/>
              </a:solidFill>
            </a:endParaRPr>
          </a:p>
        </p:txBody>
      </p:sp>
    </p:spTree>
    <p:extLst>
      <p:ext uri="{BB962C8B-B14F-4D97-AF65-F5344CB8AC3E}">
        <p14:creationId xmlns:p14="http://schemas.microsoft.com/office/powerpoint/2010/main" val="4183771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U.S.C. 12291(a)(10)</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9</a:t>
            </a:fld>
            <a:endParaRPr lang="en-US"/>
          </a:p>
        </p:txBody>
      </p:sp>
    </p:spTree>
    <p:extLst>
      <p:ext uri="{BB962C8B-B14F-4D97-AF65-F5344CB8AC3E}">
        <p14:creationId xmlns:p14="http://schemas.microsoft.com/office/powerpoint/2010/main" val="416193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U.S.C. 12291(a)(8)</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10</a:t>
            </a:fld>
            <a:endParaRPr lang="en-US"/>
          </a:p>
        </p:txBody>
      </p:sp>
    </p:spTree>
    <p:extLst>
      <p:ext uri="{BB962C8B-B14F-4D97-AF65-F5344CB8AC3E}">
        <p14:creationId xmlns:p14="http://schemas.microsoft.com/office/powerpoint/2010/main" val="4232832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U.S.C. 12291(a)(30)</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11</a:t>
            </a:fld>
            <a:endParaRPr lang="en-US"/>
          </a:p>
        </p:txBody>
      </p:sp>
    </p:spTree>
    <p:extLst>
      <p:ext uri="{BB962C8B-B14F-4D97-AF65-F5344CB8AC3E}">
        <p14:creationId xmlns:p14="http://schemas.microsoft.com/office/powerpoint/2010/main" val="726027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examples: extra-curriculars, field trips, school sponsored events, etc. </a:t>
            </a:r>
          </a:p>
        </p:txBody>
      </p:sp>
      <p:sp>
        <p:nvSpPr>
          <p:cNvPr id="4" name="Slide Number Placeholder 3"/>
          <p:cNvSpPr>
            <a:spLocks noGrp="1"/>
          </p:cNvSpPr>
          <p:nvPr>
            <p:ph type="sldNum" sz="quarter" idx="5"/>
          </p:nvPr>
        </p:nvSpPr>
        <p:spPr/>
        <p:txBody>
          <a:bodyPr/>
          <a:lstStyle/>
          <a:p>
            <a:fld id="{1F4EDB7E-3CEA-4EF1-A965-30E859E42777}" type="slidenum">
              <a:rPr lang="en-US" smtClean="0"/>
              <a:t>13</a:t>
            </a:fld>
            <a:endParaRPr lang="en-US"/>
          </a:p>
        </p:txBody>
      </p:sp>
    </p:spTree>
    <p:extLst>
      <p:ext uri="{BB962C8B-B14F-4D97-AF65-F5344CB8AC3E}">
        <p14:creationId xmlns:p14="http://schemas.microsoft.com/office/powerpoint/2010/main" val="128233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 witnessing, third party complaint, receives written or verbal complaint or by any other means </a:t>
            </a:r>
          </a:p>
        </p:txBody>
      </p:sp>
      <p:sp>
        <p:nvSpPr>
          <p:cNvPr id="4" name="Slide Number Placeholder 3"/>
          <p:cNvSpPr>
            <a:spLocks noGrp="1"/>
          </p:cNvSpPr>
          <p:nvPr>
            <p:ph type="sldNum" sz="quarter" idx="5"/>
          </p:nvPr>
        </p:nvSpPr>
        <p:spPr/>
        <p:txBody>
          <a:bodyPr/>
          <a:lstStyle/>
          <a:p>
            <a:fld id="{1F4EDB7E-3CEA-4EF1-A965-30E859E42777}" type="slidenum">
              <a:rPr lang="en-US" smtClean="0"/>
              <a:t>15</a:t>
            </a:fld>
            <a:endParaRPr lang="en-US"/>
          </a:p>
        </p:txBody>
      </p:sp>
    </p:spTree>
    <p:extLst>
      <p:ext uri="{BB962C8B-B14F-4D97-AF65-F5344CB8AC3E}">
        <p14:creationId xmlns:p14="http://schemas.microsoft.com/office/powerpoint/2010/main" val="1205586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17</a:t>
            </a:fld>
            <a:endParaRPr lang="en-US"/>
          </a:p>
        </p:txBody>
      </p:sp>
    </p:spTree>
    <p:extLst>
      <p:ext uri="{BB962C8B-B14F-4D97-AF65-F5344CB8AC3E}">
        <p14:creationId xmlns:p14="http://schemas.microsoft.com/office/powerpoint/2010/main" val="1442176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school determines that a particular supportive measure was not appropriate even though requested by a complainant, the recipient must document why the recipient’s response to the complainant was not deliberately indifferent.</a:t>
            </a:r>
          </a:p>
          <a:p>
            <a:endParaRPr lang="en-US" dirty="0"/>
          </a:p>
        </p:txBody>
      </p:sp>
      <p:sp>
        <p:nvSpPr>
          <p:cNvPr id="4" name="Slide Number Placeholder 3"/>
          <p:cNvSpPr>
            <a:spLocks noGrp="1"/>
          </p:cNvSpPr>
          <p:nvPr>
            <p:ph type="sldNum" sz="quarter" idx="5"/>
          </p:nvPr>
        </p:nvSpPr>
        <p:spPr/>
        <p:txBody>
          <a:bodyPr/>
          <a:lstStyle/>
          <a:p>
            <a:fld id="{2928A678-7B58-4AEC-BC8C-A81F09046CD8}" type="slidenum">
              <a:rPr lang="en-US" smtClean="0"/>
              <a:t>23</a:t>
            </a:fld>
            <a:endParaRPr lang="en-US"/>
          </a:p>
        </p:txBody>
      </p:sp>
    </p:spTree>
    <p:extLst>
      <p:ext uri="{BB962C8B-B14F-4D97-AF65-F5344CB8AC3E}">
        <p14:creationId xmlns:p14="http://schemas.microsoft.com/office/powerpoint/2010/main" val="1982625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WBK Legal 2020 This presentation is informational only and does not constitute legal advice.</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5FB7523-2B6A-479B-BEC3-9B8263F8FE39}" type="slidenum">
              <a:rPr lang="en-US" smtClean="0"/>
              <a:t>‹#›</a:t>
            </a:fld>
            <a:endParaRPr lang="en-US"/>
          </a:p>
        </p:txBody>
      </p:sp>
    </p:spTree>
    <p:extLst>
      <p:ext uri="{BB962C8B-B14F-4D97-AF65-F5344CB8AC3E}">
        <p14:creationId xmlns:p14="http://schemas.microsoft.com/office/powerpoint/2010/main" val="288148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22" name="Footer Placeholder 4">
            <a:extLst>
              <a:ext uri="{FF2B5EF4-FFF2-40B4-BE49-F238E27FC236}">
                <a16:creationId xmlns:a16="http://schemas.microsoft.com/office/drawing/2014/main" id="{029C6A6C-008D-470F-9E88-2860EA2DE600}"/>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20153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0" name="Footer Placeholder 4">
            <a:extLst>
              <a:ext uri="{FF2B5EF4-FFF2-40B4-BE49-F238E27FC236}">
                <a16:creationId xmlns:a16="http://schemas.microsoft.com/office/drawing/2014/main" id="{5629F198-EF1D-461D-A975-69B9BD9B9BF4}"/>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533743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6" name="Footer Placeholder 4">
            <a:extLst>
              <a:ext uri="{FF2B5EF4-FFF2-40B4-BE49-F238E27FC236}">
                <a16:creationId xmlns:a16="http://schemas.microsoft.com/office/drawing/2014/main" id="{A6248316-6976-466D-92B1-4A592F3F7BB3}"/>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639040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0" name="Footer Placeholder 4">
            <a:extLst>
              <a:ext uri="{FF2B5EF4-FFF2-40B4-BE49-F238E27FC236}">
                <a16:creationId xmlns:a16="http://schemas.microsoft.com/office/drawing/2014/main" id="{6118EDEB-2263-4F01-84F3-8FEBCBFC491E}"/>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3832779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9" name="Slide Number Placeholder 8"/>
          <p:cNvSpPr>
            <a:spLocks noGrp="1"/>
          </p:cNvSpPr>
          <p:nvPr>
            <p:ph type="sldNum" sz="quarter" idx="12"/>
          </p:nvPr>
        </p:nvSpPr>
        <p:spPr/>
        <p:txBody>
          <a:bodyPr/>
          <a:lstStyle/>
          <a:p>
            <a:fld id="{25FB7523-2B6A-479B-BEC3-9B8263F8FE39}" type="slidenum">
              <a:rPr lang="en-US" smtClean="0"/>
              <a:t>‹#›</a:t>
            </a:fld>
            <a:endParaRPr lang="en-US"/>
          </a:p>
        </p:txBody>
      </p:sp>
      <p:sp>
        <p:nvSpPr>
          <p:cNvPr id="15" name="Footer Placeholder 4">
            <a:extLst>
              <a:ext uri="{FF2B5EF4-FFF2-40B4-BE49-F238E27FC236}">
                <a16:creationId xmlns:a16="http://schemas.microsoft.com/office/drawing/2014/main" id="{359D96B9-693F-4B9C-A3D3-FCAF087485D8}"/>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86044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9" name="Slide Number Placeholder 8"/>
          <p:cNvSpPr>
            <a:spLocks noGrp="1"/>
          </p:cNvSpPr>
          <p:nvPr>
            <p:ph type="sldNum" sz="quarter" idx="12"/>
          </p:nvPr>
        </p:nvSpPr>
        <p:spPr/>
        <p:txBody>
          <a:bodyPr/>
          <a:lstStyle/>
          <a:p>
            <a:fld id="{25FB7523-2B6A-479B-BEC3-9B8263F8FE39}" type="slidenum">
              <a:rPr lang="en-US" smtClean="0"/>
              <a:t>‹#›</a:t>
            </a:fld>
            <a:endParaRPr lang="en-US"/>
          </a:p>
        </p:txBody>
      </p:sp>
      <p:sp>
        <p:nvSpPr>
          <p:cNvPr id="17" name="Footer Placeholder 4">
            <a:extLst>
              <a:ext uri="{FF2B5EF4-FFF2-40B4-BE49-F238E27FC236}">
                <a16:creationId xmlns:a16="http://schemas.microsoft.com/office/drawing/2014/main" id="{3E5D05D4-F2BB-4260-AF17-6A4D369999AE}"/>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863188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7" name="Footer Placeholder 4">
            <a:extLst>
              <a:ext uri="{FF2B5EF4-FFF2-40B4-BE49-F238E27FC236}">
                <a16:creationId xmlns:a16="http://schemas.microsoft.com/office/drawing/2014/main" id="{0A3A45E4-6170-406C-9D36-0A57FFC86823}"/>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41103873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1" name="Footer Placeholder 4">
            <a:extLst>
              <a:ext uri="{FF2B5EF4-FFF2-40B4-BE49-F238E27FC236}">
                <a16:creationId xmlns:a16="http://schemas.microsoft.com/office/drawing/2014/main" id="{6D10B624-8A64-4D6D-A999-BDD2DDF28CE5}"/>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53959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561110" y="6391838"/>
            <a:ext cx="10253748" cy="304801"/>
          </a:xfrm>
        </p:spPr>
        <p:txBody>
          <a:bodyPr/>
          <a:lstStyle>
            <a:lvl1pPr algn="ctr">
              <a:defRPr>
                <a:solidFill>
                  <a:schemeClr val="tx1"/>
                </a:solidFill>
              </a:defRPr>
            </a:lvl1pPr>
          </a:lstStyle>
          <a:p>
            <a:r>
              <a:rPr lang="en-US" dirty="0"/>
              <a:t>© WBK Legal 2020 This presentation is informational only and does not constitute legal advice.</a:t>
            </a:r>
          </a:p>
        </p:txBody>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Tree>
    <p:extLst>
      <p:ext uri="{BB962C8B-B14F-4D97-AF65-F5344CB8AC3E}">
        <p14:creationId xmlns:p14="http://schemas.microsoft.com/office/powerpoint/2010/main" val="384750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2" name="Footer Placeholder 4">
            <a:extLst>
              <a:ext uri="{FF2B5EF4-FFF2-40B4-BE49-F238E27FC236}">
                <a16:creationId xmlns:a16="http://schemas.microsoft.com/office/drawing/2014/main" id="{CCCC62C2-EEAB-4C78-8552-B85743F29C8E}"/>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93911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08712" y="2603500"/>
            <a:ext cx="4825159" cy="3416300"/>
          </a:xfrm>
        </p:spPr>
        <p:txBody>
          <a:bodyPr>
            <a:normAutofit/>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8" name="Footer Placeholder 4">
            <a:extLst>
              <a:ext uri="{FF2B5EF4-FFF2-40B4-BE49-F238E27FC236}">
                <a16:creationId xmlns:a16="http://schemas.microsoft.com/office/drawing/2014/main" id="{26785F9A-717E-402E-9F37-0EA2F33F33C4}"/>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9882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marL="342900" indent="-342900">
              <a:buFont typeface="Arial" panose="020B0604020202020204" pitchFamily="34" charset="0"/>
              <a:buChar char="•"/>
              <a:defRPr sz="1800"/>
            </a:lvl1pPr>
            <a:lvl2pPr marL="742950" indent="-285750">
              <a:buFont typeface="Arial" panose="020B0604020202020204" pitchFamily="34" charset="0"/>
              <a:buChar char="•"/>
              <a:defRPr sz="1600"/>
            </a:lvl2pPr>
            <a:lvl3pPr marL="1143000" indent="-228600">
              <a:buFont typeface="Arial" panose="020B0604020202020204" pitchFamily="34" charset="0"/>
              <a:buChar char="•"/>
              <a:defRPr sz="1400"/>
            </a:lvl3pPr>
            <a:lvl4pPr marL="1600200" indent="-228600">
              <a:buFont typeface="Arial" panose="020B0604020202020204" pitchFamily="34" charset="0"/>
              <a:buChar char="•"/>
              <a:defRPr sz="1200"/>
            </a:lvl4pPr>
            <a:lvl5pPr marL="2057400" indent="-228600">
              <a:buFont typeface="Arial" panose="020B0604020202020204" pitchFamily="34" charset="0"/>
              <a:buChar cha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25FB7523-2B6A-479B-BEC3-9B8263F8FE39}" type="slidenum">
              <a:rPr lang="en-US" smtClean="0"/>
              <a:t>‹#›</a:t>
            </a:fld>
            <a:endParaRPr lang="en-US"/>
          </a:p>
        </p:txBody>
      </p:sp>
      <p:sp>
        <p:nvSpPr>
          <p:cNvPr id="10" name="Footer Placeholder 4">
            <a:extLst>
              <a:ext uri="{FF2B5EF4-FFF2-40B4-BE49-F238E27FC236}">
                <a16:creationId xmlns:a16="http://schemas.microsoft.com/office/drawing/2014/main" id="{68F449EE-54B3-4974-95DA-732E64FB8AC6}"/>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9771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25FB7523-2B6A-479B-BEC3-9B8263F8FE39}" type="slidenum">
              <a:rPr lang="en-US" smtClean="0"/>
              <a:t>‹#›</a:t>
            </a:fld>
            <a:endParaRPr lang="en-US"/>
          </a:p>
        </p:txBody>
      </p:sp>
      <p:sp>
        <p:nvSpPr>
          <p:cNvPr id="6" name="Footer Placeholder 4">
            <a:extLst>
              <a:ext uri="{FF2B5EF4-FFF2-40B4-BE49-F238E27FC236}">
                <a16:creationId xmlns:a16="http://schemas.microsoft.com/office/drawing/2014/main" id="{BD5D5873-09CA-40D7-881A-F15E4146EFC0}"/>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4133886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5FB7523-2B6A-479B-BEC3-9B8263F8FE39}" type="slidenum">
              <a:rPr lang="en-US" smtClean="0"/>
              <a:t>‹#›</a:t>
            </a:fld>
            <a:endParaRPr lang="en-US"/>
          </a:p>
        </p:txBody>
      </p:sp>
      <p:sp>
        <p:nvSpPr>
          <p:cNvPr id="6" name="Footer Placeholder 4">
            <a:extLst>
              <a:ext uri="{FF2B5EF4-FFF2-40B4-BE49-F238E27FC236}">
                <a16:creationId xmlns:a16="http://schemas.microsoft.com/office/drawing/2014/main" id="{D0894EDC-957E-4F69-9BC3-4F060B78A0C4}"/>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597296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23" name="Footer Placeholder 4">
            <a:extLst>
              <a:ext uri="{FF2B5EF4-FFF2-40B4-BE49-F238E27FC236}">
                <a16:creationId xmlns:a16="http://schemas.microsoft.com/office/drawing/2014/main" id="{E662FF6D-530C-4C1A-B012-7BA1BDAA4D3D}"/>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329166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23" name="Footer Placeholder 4">
            <a:extLst>
              <a:ext uri="{FF2B5EF4-FFF2-40B4-BE49-F238E27FC236}">
                <a16:creationId xmlns:a16="http://schemas.microsoft.com/office/drawing/2014/main" id="{B024EBAA-1FDB-4A4E-81BE-FC351B9D2A28}"/>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86315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WBK Legal 2020 This presentation is informational only and does not constitute legal advice.</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5FB7523-2B6A-479B-BEC3-9B8263F8FE39}" type="slidenum">
              <a:rPr lang="en-US" smtClean="0"/>
              <a:t>‹#›</a:t>
            </a:fld>
            <a:endParaRPr lang="en-US"/>
          </a:p>
        </p:txBody>
      </p:sp>
    </p:spTree>
    <p:extLst>
      <p:ext uri="{BB962C8B-B14F-4D97-AF65-F5344CB8AC3E}">
        <p14:creationId xmlns:p14="http://schemas.microsoft.com/office/powerpoint/2010/main" val="373866769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aharr@wbklega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18CD-38C5-42D8-970B-1D76A1D73C5C}"/>
              </a:ext>
            </a:extLst>
          </p:cNvPr>
          <p:cNvSpPr>
            <a:spLocks noGrp="1"/>
          </p:cNvSpPr>
          <p:nvPr>
            <p:ph type="ctrTitle"/>
          </p:nvPr>
        </p:nvSpPr>
        <p:spPr>
          <a:xfrm>
            <a:off x="5157788" y="1241266"/>
            <a:ext cx="6915149" cy="3153753"/>
          </a:xfrm>
        </p:spPr>
        <p:txBody>
          <a:bodyPr>
            <a:normAutofit/>
          </a:bodyPr>
          <a:lstStyle/>
          <a:p>
            <a:pPr>
              <a:lnSpc>
                <a:spcPct val="90000"/>
              </a:lnSpc>
            </a:pPr>
            <a:r>
              <a:rPr lang="en-US" sz="4800" dirty="0">
                <a:solidFill>
                  <a:srgbClr val="EBEBEB"/>
                </a:solidFill>
                <a:cs typeface="Arabic Typesetting" panose="03020402040406030203" pitchFamily="66" charset="-78"/>
              </a:rPr>
              <a:t/>
            </a:r>
            <a:br>
              <a:rPr lang="en-US" sz="4800" dirty="0">
                <a:solidFill>
                  <a:srgbClr val="EBEBEB"/>
                </a:solidFill>
                <a:cs typeface="Arabic Typesetting" panose="03020402040406030203" pitchFamily="66" charset="-78"/>
              </a:rPr>
            </a:br>
            <a:r>
              <a:rPr lang="en-US" sz="4800" dirty="0">
                <a:solidFill>
                  <a:srgbClr val="EBEBEB"/>
                </a:solidFill>
                <a:cs typeface="Arabic Typesetting" panose="03020402040406030203" pitchFamily="66" charset="-78"/>
              </a:rPr>
              <a:t>TITLE IX</a:t>
            </a:r>
            <a:r>
              <a:rPr lang="en-US" sz="2400" dirty="0">
                <a:solidFill>
                  <a:srgbClr val="EBEBEB"/>
                </a:solidFill>
                <a:cs typeface="Arabic Typesetting" panose="03020402040406030203" pitchFamily="66" charset="-78"/>
              </a:rPr>
              <a:t/>
            </a:r>
            <a:br>
              <a:rPr lang="en-US" sz="2400" dirty="0">
                <a:solidFill>
                  <a:srgbClr val="EBEBEB"/>
                </a:solidFill>
                <a:cs typeface="Arabic Typesetting" panose="03020402040406030203" pitchFamily="66" charset="-78"/>
              </a:rPr>
            </a:br>
            <a:r>
              <a:rPr lang="en-US" sz="2400" dirty="0">
                <a:solidFill>
                  <a:srgbClr val="EBEBEB"/>
                </a:solidFill>
                <a:cs typeface="Arabic Typesetting" panose="03020402040406030203" pitchFamily="66" charset="-78"/>
              </a:rPr>
              <a:t>August 14, 2020</a:t>
            </a:r>
            <a:br>
              <a:rPr lang="en-US" sz="2400" dirty="0">
                <a:solidFill>
                  <a:srgbClr val="EBEBEB"/>
                </a:solidFill>
                <a:cs typeface="Arabic Typesetting" panose="03020402040406030203" pitchFamily="66" charset="-78"/>
              </a:rPr>
            </a:br>
            <a:r>
              <a:rPr lang="en-US" sz="2400" dirty="0">
                <a:solidFill>
                  <a:srgbClr val="EBEBEB"/>
                </a:solidFill>
                <a:cs typeface="Arabic Typesetting" panose="03020402040406030203" pitchFamily="66" charset="-78"/>
              </a:rPr>
              <a:t>Presented by Annemarie Harr Eagle, Esq.</a:t>
            </a:r>
            <a:r>
              <a:rPr lang="en-US" sz="3400" dirty="0">
                <a:solidFill>
                  <a:srgbClr val="EBEBEB"/>
                </a:solidFill>
                <a:cs typeface="Arabic Typesetting" panose="03020402040406030203" pitchFamily="66" charset="-78"/>
              </a:rPr>
              <a:t/>
            </a:r>
            <a:br>
              <a:rPr lang="en-US" sz="3400" dirty="0">
                <a:solidFill>
                  <a:srgbClr val="EBEBEB"/>
                </a:solidFill>
                <a:cs typeface="Arabic Typesetting" panose="03020402040406030203" pitchFamily="66" charset="-78"/>
              </a:rPr>
            </a:br>
            <a:endParaRPr lang="en-US" sz="3400" dirty="0">
              <a:solidFill>
                <a:srgbClr val="EBEBEB"/>
              </a:solidFill>
            </a:endParaRPr>
          </a:p>
        </p:txBody>
      </p:sp>
      <p:grpSp>
        <p:nvGrpSpPr>
          <p:cNvPr id="1028" name="Group 74">
            <a:extLst>
              <a:ext uri="{FF2B5EF4-FFF2-40B4-BE49-F238E27FC236}">
                <a16:creationId xmlns:a16="http://schemas.microsoft.com/office/drawing/2014/main" id="{F41F5BDA-0140-462B-933C-538752EEADC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23335" y="396836"/>
            <a:ext cx="4992157" cy="6058999"/>
            <a:chOff x="6776508" y="396836"/>
            <a:chExt cx="4992157" cy="6058999"/>
          </a:xfrm>
        </p:grpSpPr>
        <p:sp>
          <p:nvSpPr>
            <p:cNvPr id="76" name="Rectangle 75">
              <a:extLst>
                <a:ext uri="{FF2B5EF4-FFF2-40B4-BE49-F238E27FC236}">
                  <a16:creationId xmlns:a16="http://schemas.microsoft.com/office/drawing/2014/main" id="{28AE763C-C631-453B-A3A7-09499D0DBD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77" name="Freeform 5">
              <a:extLst>
                <a:ext uri="{FF2B5EF4-FFF2-40B4-BE49-F238E27FC236}">
                  <a16:creationId xmlns:a16="http://schemas.microsoft.com/office/drawing/2014/main" id="{C0C2E541-1E75-440D-A59A-C2B3AB867C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gray">
            <a:xfrm rot="16200000">
              <a:off x="4436158"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78" name="Freeform 5">
              <a:extLst>
                <a:ext uri="{FF2B5EF4-FFF2-40B4-BE49-F238E27FC236}">
                  <a16:creationId xmlns:a16="http://schemas.microsoft.com/office/drawing/2014/main" id="{481FF14D-53DC-4EA3-8425-26F1B0F08F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gray">
            <a:xfrm rot="15922489">
              <a:off x="5347266"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1026" name="Picture 2" descr="See the source image">
            <a:extLst>
              <a:ext uri="{FF2B5EF4-FFF2-40B4-BE49-F238E27FC236}">
                <a16:creationId xmlns:a16="http://schemas.microsoft.com/office/drawing/2014/main" id="{1DF638FA-34E8-4667-A9D6-52354667095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09764" y="2106658"/>
            <a:ext cx="3526244" cy="2644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846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48A18-2D8F-47EF-A858-B968650D3B85}"/>
              </a:ext>
            </a:extLst>
          </p:cNvPr>
          <p:cNvSpPr>
            <a:spLocks noGrp="1"/>
          </p:cNvSpPr>
          <p:nvPr>
            <p:ph type="title"/>
          </p:nvPr>
        </p:nvSpPr>
        <p:spPr/>
        <p:txBody>
          <a:bodyPr/>
          <a:lstStyle/>
          <a:p>
            <a:r>
              <a:rPr lang="en-US" dirty="0"/>
              <a:t>Domestic Violence: Defined </a:t>
            </a:r>
          </a:p>
        </p:txBody>
      </p:sp>
      <p:sp>
        <p:nvSpPr>
          <p:cNvPr id="3" name="Content Placeholder 2">
            <a:extLst>
              <a:ext uri="{FF2B5EF4-FFF2-40B4-BE49-F238E27FC236}">
                <a16:creationId xmlns:a16="http://schemas.microsoft.com/office/drawing/2014/main" id="{1996D4ED-3706-44E6-A28A-65B484F7823E}"/>
              </a:ext>
            </a:extLst>
          </p:cNvPr>
          <p:cNvSpPr>
            <a:spLocks noGrp="1"/>
          </p:cNvSpPr>
          <p:nvPr>
            <p:ph idx="1"/>
          </p:nvPr>
        </p:nvSpPr>
        <p:spPr/>
        <p:txBody>
          <a:bodyPr>
            <a:normAutofit fontScale="92500"/>
          </a:bodyPr>
          <a:lstStyle/>
          <a:p>
            <a:pPr>
              <a:buFont typeface="Arial" panose="020B0604020202020204" pitchFamily="34" charset="0"/>
              <a:buChar char="•"/>
            </a:pPr>
            <a:r>
              <a:rPr lang="en-US" dirty="0"/>
              <a:t>A felony or misdemeanor crime of violence committed </a:t>
            </a:r>
          </a:p>
          <a:p>
            <a:pPr>
              <a:buFont typeface="Arial" panose="020B0604020202020204" pitchFamily="34" charset="0"/>
              <a:buChar char="•"/>
            </a:pPr>
            <a:r>
              <a:rPr lang="en-US" dirty="0"/>
              <a:t>by a current or former spouse or intimate partner of the victim. </a:t>
            </a:r>
          </a:p>
          <a:p>
            <a:pPr>
              <a:buFont typeface="Arial" panose="020B0604020202020204" pitchFamily="34" charset="0"/>
              <a:buChar char="•"/>
            </a:pPr>
            <a:r>
              <a:rPr lang="en-US" dirty="0"/>
              <a:t>by a person with whom the victim shares a child in common. </a:t>
            </a:r>
          </a:p>
          <a:p>
            <a:pPr>
              <a:buFont typeface="Arial" panose="020B0604020202020204" pitchFamily="34" charset="0"/>
              <a:buChar char="•"/>
            </a:pPr>
            <a:r>
              <a:rPr lang="en-US" dirty="0"/>
              <a:t>by a person who is cohabitating with, or has cohabitated with, the victim as a spouse or intimate partner. </a:t>
            </a:r>
          </a:p>
          <a:p>
            <a:pPr>
              <a:buFont typeface="Arial" panose="020B0604020202020204" pitchFamily="34" charset="0"/>
              <a:buChar char="•"/>
            </a:pPr>
            <a:r>
              <a:rPr lang="en-US" dirty="0"/>
              <a:t>by a person similarly situated to a spouse of the victim under the domestic or family violence laws of the jurisdiction in which the crime of violence occurred. </a:t>
            </a:r>
          </a:p>
          <a:p>
            <a:pPr>
              <a:buFont typeface="Arial" panose="020B0604020202020204" pitchFamily="34" charset="0"/>
              <a:buChar char="•"/>
            </a:pPr>
            <a:r>
              <a:rPr lang="en-US" dirty="0"/>
              <a:t>by any other person against an adult or youth victim who is protected from that person’s acts under the domestic or family violence laws of the jurisdiction in which the crime of violence occurred. </a:t>
            </a:r>
          </a:p>
          <a:p>
            <a:pPr marL="0" indent="0">
              <a:buNone/>
            </a:pPr>
            <a:endParaRPr lang="en-US" dirty="0"/>
          </a:p>
        </p:txBody>
      </p:sp>
      <p:sp>
        <p:nvSpPr>
          <p:cNvPr id="4" name="Slide Number Placeholder 3">
            <a:extLst>
              <a:ext uri="{FF2B5EF4-FFF2-40B4-BE49-F238E27FC236}">
                <a16:creationId xmlns:a16="http://schemas.microsoft.com/office/drawing/2014/main" id="{D7D8EF0F-A43F-482E-ABF1-76AFA67A895C}"/>
              </a:ext>
            </a:extLst>
          </p:cNvPr>
          <p:cNvSpPr>
            <a:spLocks noGrp="1"/>
          </p:cNvSpPr>
          <p:nvPr>
            <p:ph type="sldNum" sz="quarter" idx="12"/>
          </p:nvPr>
        </p:nvSpPr>
        <p:spPr/>
        <p:txBody>
          <a:bodyPr/>
          <a:lstStyle/>
          <a:p>
            <a:fld id="{25FB7523-2B6A-479B-BEC3-9B8263F8FE39}" type="slidenum">
              <a:rPr lang="en-US" smtClean="0"/>
              <a:t>10</a:t>
            </a:fld>
            <a:endParaRPr lang="en-US"/>
          </a:p>
        </p:txBody>
      </p:sp>
      <p:sp>
        <p:nvSpPr>
          <p:cNvPr id="5" name="Footer Placeholder 4">
            <a:extLst>
              <a:ext uri="{FF2B5EF4-FFF2-40B4-BE49-F238E27FC236}">
                <a16:creationId xmlns:a16="http://schemas.microsoft.com/office/drawing/2014/main" id="{3B16BBE1-1586-492A-9B07-E4A4781CB23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8426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5829-FE5A-4A05-AF90-73F1602FF88B}"/>
              </a:ext>
            </a:extLst>
          </p:cNvPr>
          <p:cNvSpPr>
            <a:spLocks noGrp="1"/>
          </p:cNvSpPr>
          <p:nvPr>
            <p:ph type="title"/>
          </p:nvPr>
        </p:nvSpPr>
        <p:spPr/>
        <p:txBody>
          <a:bodyPr/>
          <a:lstStyle/>
          <a:p>
            <a:r>
              <a:rPr lang="en-US" dirty="0"/>
              <a:t>Stalking: Defined </a:t>
            </a:r>
          </a:p>
        </p:txBody>
      </p:sp>
      <p:sp>
        <p:nvSpPr>
          <p:cNvPr id="3" name="Content Placeholder 2">
            <a:extLst>
              <a:ext uri="{FF2B5EF4-FFF2-40B4-BE49-F238E27FC236}">
                <a16:creationId xmlns:a16="http://schemas.microsoft.com/office/drawing/2014/main" id="{9C5A7504-26B2-4AFC-B4C5-5A6E3787978A}"/>
              </a:ext>
            </a:extLst>
          </p:cNvPr>
          <p:cNvSpPr>
            <a:spLocks noGrp="1"/>
          </p:cNvSpPr>
          <p:nvPr>
            <p:ph idx="1"/>
          </p:nvPr>
        </p:nvSpPr>
        <p:spPr/>
        <p:txBody>
          <a:bodyPr/>
          <a:lstStyle/>
          <a:p>
            <a:pPr>
              <a:buFont typeface="Arial" panose="020B0604020202020204" pitchFamily="34" charset="0"/>
              <a:buChar char="•"/>
            </a:pPr>
            <a:r>
              <a:rPr lang="en-US" sz="2200" dirty="0"/>
              <a:t>Engaging in a course of conduct directed at a specific person that would cause a reasonable person to </a:t>
            </a:r>
          </a:p>
          <a:p>
            <a:pPr lvl="1">
              <a:buFont typeface="Arial" panose="020B0604020202020204" pitchFamily="34" charset="0"/>
              <a:buChar char="•"/>
            </a:pPr>
            <a:r>
              <a:rPr lang="en-US" sz="2200" dirty="0"/>
              <a:t>fear for the person’s safety or the safety of others; or </a:t>
            </a:r>
          </a:p>
          <a:p>
            <a:pPr lvl="1">
              <a:buFont typeface="Arial" panose="020B0604020202020204" pitchFamily="34" charset="0"/>
              <a:buChar char="•"/>
            </a:pPr>
            <a:r>
              <a:rPr lang="en-US" sz="2200" dirty="0"/>
              <a:t>suffer substantial emotional distress</a:t>
            </a:r>
          </a:p>
          <a:p>
            <a:endParaRPr lang="en-US" dirty="0"/>
          </a:p>
        </p:txBody>
      </p:sp>
      <p:sp>
        <p:nvSpPr>
          <p:cNvPr id="4" name="Slide Number Placeholder 3">
            <a:extLst>
              <a:ext uri="{FF2B5EF4-FFF2-40B4-BE49-F238E27FC236}">
                <a16:creationId xmlns:a16="http://schemas.microsoft.com/office/drawing/2014/main" id="{CEE1183D-60AF-4499-954C-07A77C129ADE}"/>
              </a:ext>
            </a:extLst>
          </p:cNvPr>
          <p:cNvSpPr>
            <a:spLocks noGrp="1"/>
          </p:cNvSpPr>
          <p:nvPr>
            <p:ph type="sldNum" sz="quarter" idx="12"/>
          </p:nvPr>
        </p:nvSpPr>
        <p:spPr/>
        <p:txBody>
          <a:bodyPr/>
          <a:lstStyle/>
          <a:p>
            <a:fld id="{25FB7523-2B6A-479B-BEC3-9B8263F8FE39}" type="slidenum">
              <a:rPr lang="en-US" smtClean="0"/>
              <a:t>11</a:t>
            </a:fld>
            <a:endParaRPr lang="en-US"/>
          </a:p>
        </p:txBody>
      </p:sp>
      <p:sp>
        <p:nvSpPr>
          <p:cNvPr id="5" name="Footer Placeholder 4">
            <a:extLst>
              <a:ext uri="{FF2B5EF4-FFF2-40B4-BE49-F238E27FC236}">
                <a16:creationId xmlns:a16="http://schemas.microsoft.com/office/drawing/2014/main" id="{B236BD0D-4076-47A9-B0A7-8D9119B5C35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161702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76800-D1F4-46EB-90A7-8CC56CFDB7A0}"/>
              </a:ext>
            </a:extLst>
          </p:cNvPr>
          <p:cNvSpPr>
            <a:spLocks noGrp="1"/>
          </p:cNvSpPr>
          <p:nvPr>
            <p:ph type="title"/>
          </p:nvPr>
        </p:nvSpPr>
        <p:spPr/>
        <p:txBody>
          <a:bodyPr/>
          <a:lstStyle/>
          <a:p>
            <a:r>
              <a:rPr lang="en-US" dirty="0"/>
              <a:t>Educational Program or Activity: Defined</a:t>
            </a:r>
          </a:p>
        </p:txBody>
      </p:sp>
      <p:sp>
        <p:nvSpPr>
          <p:cNvPr id="3" name="Content Placeholder 2">
            <a:extLst>
              <a:ext uri="{FF2B5EF4-FFF2-40B4-BE49-F238E27FC236}">
                <a16:creationId xmlns:a16="http://schemas.microsoft.com/office/drawing/2014/main" id="{DCB51B27-630F-4A44-8FB8-58DD0B4B8407}"/>
              </a:ext>
            </a:extLst>
          </p:cNvPr>
          <p:cNvSpPr>
            <a:spLocks noGrp="1"/>
          </p:cNvSpPr>
          <p:nvPr>
            <p:ph idx="1"/>
          </p:nvPr>
        </p:nvSpPr>
        <p:spPr/>
        <p:txBody>
          <a:bodyPr/>
          <a:lstStyle/>
          <a:p>
            <a:pPr>
              <a:buFont typeface="Arial" panose="020B0604020202020204" pitchFamily="34" charset="0"/>
              <a:buChar char="•"/>
            </a:pPr>
            <a:r>
              <a:rPr lang="en-US" sz="2200" dirty="0"/>
              <a:t>Only includes incidents that occur in the United States during district-owned or district-sponsored activities such as educational trips organized by the district</a:t>
            </a:r>
          </a:p>
          <a:p>
            <a:pPr>
              <a:buFont typeface="Arial" panose="020B0604020202020204" pitchFamily="34" charset="0"/>
              <a:buChar char="•"/>
            </a:pPr>
            <a:r>
              <a:rPr lang="en-US" sz="2200" dirty="0"/>
              <a:t>Includes locations, events, or circumstances over which the School exercised substantial control over both the respondent (alleged perpetrator) and the context in which the harassment occurred.</a:t>
            </a:r>
          </a:p>
          <a:p>
            <a:endParaRPr lang="en-US" dirty="0"/>
          </a:p>
        </p:txBody>
      </p:sp>
      <p:sp>
        <p:nvSpPr>
          <p:cNvPr id="4" name="Slide Number Placeholder 3">
            <a:extLst>
              <a:ext uri="{FF2B5EF4-FFF2-40B4-BE49-F238E27FC236}">
                <a16:creationId xmlns:a16="http://schemas.microsoft.com/office/drawing/2014/main" id="{CD3DDE74-32D7-4ACA-AA19-B559D71AA018}"/>
              </a:ext>
            </a:extLst>
          </p:cNvPr>
          <p:cNvSpPr>
            <a:spLocks noGrp="1"/>
          </p:cNvSpPr>
          <p:nvPr>
            <p:ph type="sldNum" sz="quarter" idx="12"/>
          </p:nvPr>
        </p:nvSpPr>
        <p:spPr/>
        <p:txBody>
          <a:bodyPr/>
          <a:lstStyle/>
          <a:p>
            <a:fld id="{25FB7523-2B6A-479B-BEC3-9B8263F8FE39}" type="slidenum">
              <a:rPr lang="en-US" smtClean="0"/>
              <a:t>12</a:t>
            </a:fld>
            <a:endParaRPr lang="en-US"/>
          </a:p>
        </p:txBody>
      </p:sp>
      <p:sp>
        <p:nvSpPr>
          <p:cNvPr id="5" name="Footer Placeholder 4">
            <a:extLst>
              <a:ext uri="{FF2B5EF4-FFF2-40B4-BE49-F238E27FC236}">
                <a16:creationId xmlns:a16="http://schemas.microsoft.com/office/drawing/2014/main" id="{6076D1E5-0AB2-4E7C-A334-F2EFF718A05D}"/>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276476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58BB8-8928-4E21-888C-35D0A33D7F73}"/>
              </a:ext>
            </a:extLst>
          </p:cNvPr>
          <p:cNvSpPr>
            <a:spLocks noGrp="1"/>
          </p:cNvSpPr>
          <p:nvPr>
            <p:ph type="title"/>
          </p:nvPr>
        </p:nvSpPr>
        <p:spPr/>
        <p:txBody>
          <a:bodyPr/>
          <a:lstStyle/>
          <a:p>
            <a:r>
              <a:rPr lang="en-US" dirty="0"/>
              <a:t>Incidents Off School Grounds </a:t>
            </a:r>
          </a:p>
        </p:txBody>
      </p:sp>
      <p:sp>
        <p:nvSpPr>
          <p:cNvPr id="3" name="Content Placeholder 2">
            <a:extLst>
              <a:ext uri="{FF2B5EF4-FFF2-40B4-BE49-F238E27FC236}">
                <a16:creationId xmlns:a16="http://schemas.microsoft.com/office/drawing/2014/main" id="{8D1AE235-834B-4C6A-82B1-8ECFEF2AFAFA}"/>
              </a:ext>
            </a:extLst>
          </p:cNvPr>
          <p:cNvSpPr>
            <a:spLocks noGrp="1"/>
          </p:cNvSpPr>
          <p:nvPr>
            <p:ph idx="1"/>
          </p:nvPr>
        </p:nvSpPr>
        <p:spPr>
          <a:xfrm>
            <a:off x="1154954" y="2603500"/>
            <a:ext cx="10254074" cy="3416300"/>
          </a:xfrm>
        </p:spPr>
        <p:txBody>
          <a:bodyPr>
            <a:normAutofit fontScale="92500"/>
          </a:bodyPr>
          <a:lstStyle/>
          <a:p>
            <a:pPr>
              <a:buFont typeface="Arial" panose="020B0604020202020204" pitchFamily="34" charset="0"/>
              <a:buChar char="•"/>
            </a:pPr>
            <a:r>
              <a:rPr lang="en-US" sz="2200" dirty="0"/>
              <a:t>Title IX obligations will extend to incidents that do not occur in the school building if: </a:t>
            </a:r>
          </a:p>
          <a:p>
            <a:pPr lvl="1">
              <a:buFont typeface="Arial" panose="020B0604020202020204" pitchFamily="34" charset="0"/>
              <a:buChar char="•"/>
            </a:pPr>
            <a:r>
              <a:rPr lang="en-US" sz="2200" b="1" dirty="0"/>
              <a:t>The incident occurs as part of the school’s operations. 20 U.S.C. 1687; 34 CFR 106.2 (h); or</a:t>
            </a:r>
          </a:p>
          <a:p>
            <a:pPr lvl="1">
              <a:buFont typeface="Arial" panose="020B0604020202020204" pitchFamily="34" charset="0"/>
              <a:buChar char="•"/>
            </a:pPr>
            <a:r>
              <a:rPr lang="en-US" sz="2200" b="1" dirty="0"/>
              <a:t>The school exercised substantial control over the respondent (alleged perpetrator) and the context of the alleged sexual harassment that occurred off of school grounds; or </a:t>
            </a:r>
          </a:p>
          <a:p>
            <a:pPr lvl="1">
              <a:buFont typeface="Arial" panose="020B0604020202020204" pitchFamily="34" charset="0"/>
              <a:buChar char="•"/>
            </a:pPr>
            <a:r>
              <a:rPr lang="en-US" sz="2200" dirty="0"/>
              <a:t>If the incident occurred at an off-campus building owned or controlled by a student organization recognized by a postsecondary institution </a:t>
            </a:r>
          </a:p>
          <a:p>
            <a:pPr marL="457200" lvl="1" indent="0">
              <a:buNone/>
            </a:pPr>
            <a:endParaRPr lang="en-US" dirty="0"/>
          </a:p>
        </p:txBody>
      </p:sp>
      <p:sp>
        <p:nvSpPr>
          <p:cNvPr id="4" name="Slide Number Placeholder 3">
            <a:extLst>
              <a:ext uri="{FF2B5EF4-FFF2-40B4-BE49-F238E27FC236}">
                <a16:creationId xmlns:a16="http://schemas.microsoft.com/office/drawing/2014/main" id="{E78A2423-7326-41DE-8B1D-193510C91ADE}"/>
              </a:ext>
            </a:extLst>
          </p:cNvPr>
          <p:cNvSpPr>
            <a:spLocks noGrp="1"/>
          </p:cNvSpPr>
          <p:nvPr>
            <p:ph type="sldNum" sz="quarter" idx="12"/>
          </p:nvPr>
        </p:nvSpPr>
        <p:spPr/>
        <p:txBody>
          <a:bodyPr/>
          <a:lstStyle/>
          <a:p>
            <a:fld id="{25FB7523-2B6A-479B-BEC3-9B8263F8FE39}" type="slidenum">
              <a:rPr lang="en-US" smtClean="0"/>
              <a:t>13</a:t>
            </a:fld>
            <a:endParaRPr lang="en-US"/>
          </a:p>
        </p:txBody>
      </p:sp>
      <p:sp>
        <p:nvSpPr>
          <p:cNvPr id="5" name="Footer Placeholder 4">
            <a:extLst>
              <a:ext uri="{FF2B5EF4-FFF2-40B4-BE49-F238E27FC236}">
                <a16:creationId xmlns:a16="http://schemas.microsoft.com/office/drawing/2014/main" id="{0032AA8E-213C-41B9-9441-D4D789EFA6C2}"/>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77828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DDF1-8BAA-44F9-A177-644C04726032}"/>
              </a:ext>
            </a:extLst>
          </p:cNvPr>
          <p:cNvSpPr>
            <a:spLocks noGrp="1"/>
          </p:cNvSpPr>
          <p:nvPr>
            <p:ph type="title"/>
          </p:nvPr>
        </p:nvSpPr>
        <p:spPr/>
        <p:txBody>
          <a:bodyPr/>
          <a:lstStyle/>
          <a:p>
            <a:r>
              <a:rPr lang="en-US" dirty="0"/>
              <a:t>Reminder </a:t>
            </a:r>
          </a:p>
        </p:txBody>
      </p:sp>
      <p:sp>
        <p:nvSpPr>
          <p:cNvPr id="3" name="Content Placeholder 2">
            <a:extLst>
              <a:ext uri="{FF2B5EF4-FFF2-40B4-BE49-F238E27FC236}">
                <a16:creationId xmlns:a16="http://schemas.microsoft.com/office/drawing/2014/main" id="{CB8627F0-A75C-4D2B-A70E-067EB0E8FACF}"/>
              </a:ext>
            </a:extLst>
          </p:cNvPr>
          <p:cNvSpPr>
            <a:spLocks noGrp="1"/>
          </p:cNvSpPr>
          <p:nvPr>
            <p:ph idx="1"/>
          </p:nvPr>
        </p:nvSpPr>
        <p:spPr/>
        <p:txBody>
          <a:bodyPr>
            <a:normAutofit lnSpcReduction="10000"/>
          </a:bodyPr>
          <a:lstStyle/>
          <a:p>
            <a:pPr>
              <a:buFont typeface="Arial" panose="020B0604020202020204" pitchFamily="34" charset="0"/>
              <a:buChar char="•"/>
            </a:pPr>
            <a:r>
              <a:rPr lang="en-US" sz="2200" dirty="0"/>
              <a:t>The regulations do not limit a school from addressing conduct outside of the previous definitions</a:t>
            </a:r>
          </a:p>
          <a:p>
            <a:pPr>
              <a:buFont typeface="Arial" panose="020B0604020202020204" pitchFamily="34" charset="0"/>
              <a:buChar char="•"/>
            </a:pPr>
            <a:r>
              <a:rPr lang="en-US" sz="2200" dirty="0"/>
              <a:t>A school can and should ensure that even when an incident does not meet the definition of sexual harassment under Title IX, there are no other laws or school policies/code of conduct violations </a:t>
            </a:r>
          </a:p>
          <a:p>
            <a:pPr lvl="1">
              <a:buFont typeface="Arial" panose="020B0604020202020204" pitchFamily="34" charset="0"/>
              <a:buChar char="•"/>
            </a:pPr>
            <a:r>
              <a:rPr lang="en-US" sz="2200" dirty="0"/>
              <a:t>Bullying </a:t>
            </a:r>
          </a:p>
          <a:p>
            <a:pPr lvl="1">
              <a:buFont typeface="Arial" panose="020B0604020202020204" pitchFamily="34" charset="0"/>
              <a:buChar char="•"/>
            </a:pPr>
            <a:r>
              <a:rPr lang="en-US" sz="2200" dirty="0"/>
              <a:t>Other tiered offense </a:t>
            </a:r>
          </a:p>
          <a:p>
            <a:pPr lvl="1">
              <a:buFont typeface="Arial" panose="020B0604020202020204" pitchFamily="34" charset="0"/>
              <a:buChar char="•"/>
            </a:pPr>
            <a:r>
              <a:rPr lang="en-US" sz="2200" dirty="0"/>
              <a:t>Misconduct </a:t>
            </a:r>
          </a:p>
          <a:p>
            <a:endParaRPr lang="en-US" dirty="0"/>
          </a:p>
        </p:txBody>
      </p:sp>
      <p:sp>
        <p:nvSpPr>
          <p:cNvPr id="4" name="Slide Number Placeholder 3">
            <a:extLst>
              <a:ext uri="{FF2B5EF4-FFF2-40B4-BE49-F238E27FC236}">
                <a16:creationId xmlns:a16="http://schemas.microsoft.com/office/drawing/2014/main" id="{5BAEE4EE-198A-4523-B95A-41DDDD97B22C}"/>
              </a:ext>
            </a:extLst>
          </p:cNvPr>
          <p:cNvSpPr>
            <a:spLocks noGrp="1"/>
          </p:cNvSpPr>
          <p:nvPr>
            <p:ph type="sldNum" sz="quarter" idx="12"/>
          </p:nvPr>
        </p:nvSpPr>
        <p:spPr/>
        <p:txBody>
          <a:bodyPr/>
          <a:lstStyle/>
          <a:p>
            <a:fld id="{25FB7523-2B6A-479B-BEC3-9B8263F8FE39}" type="slidenum">
              <a:rPr lang="en-US" smtClean="0"/>
              <a:t>14</a:t>
            </a:fld>
            <a:endParaRPr lang="en-US"/>
          </a:p>
        </p:txBody>
      </p:sp>
      <p:sp>
        <p:nvSpPr>
          <p:cNvPr id="5" name="Footer Placeholder 4">
            <a:extLst>
              <a:ext uri="{FF2B5EF4-FFF2-40B4-BE49-F238E27FC236}">
                <a16:creationId xmlns:a16="http://schemas.microsoft.com/office/drawing/2014/main" id="{74854260-BFC7-45F1-9951-5170C6BE8B44}"/>
              </a:ext>
            </a:extLst>
          </p:cNvPr>
          <p:cNvSpPr>
            <a:spLocks noGrp="1"/>
          </p:cNvSpPr>
          <p:nvPr>
            <p:ph type="ftr" sz="quarter" idx="11"/>
          </p:nvPr>
        </p:nvSpPr>
        <p:spPr/>
        <p:txBody>
          <a:body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943673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CC227-333E-4200-934B-2E11DB85C552}"/>
              </a:ext>
            </a:extLst>
          </p:cNvPr>
          <p:cNvSpPr>
            <a:spLocks noGrp="1"/>
          </p:cNvSpPr>
          <p:nvPr>
            <p:ph type="title"/>
          </p:nvPr>
        </p:nvSpPr>
        <p:spPr/>
        <p:txBody>
          <a:bodyPr/>
          <a:lstStyle/>
          <a:p>
            <a:r>
              <a:rPr lang="en-US" dirty="0"/>
              <a:t>Response to Sexual Harassment </a:t>
            </a:r>
          </a:p>
        </p:txBody>
      </p:sp>
      <p:sp>
        <p:nvSpPr>
          <p:cNvPr id="3" name="Content Placeholder 2">
            <a:extLst>
              <a:ext uri="{FF2B5EF4-FFF2-40B4-BE49-F238E27FC236}">
                <a16:creationId xmlns:a16="http://schemas.microsoft.com/office/drawing/2014/main" id="{16E76B09-F65E-4A68-9F82-339E5E968A7D}"/>
              </a:ext>
            </a:extLst>
          </p:cNvPr>
          <p:cNvSpPr>
            <a:spLocks noGrp="1"/>
          </p:cNvSpPr>
          <p:nvPr>
            <p:ph idx="1"/>
          </p:nvPr>
        </p:nvSpPr>
        <p:spPr/>
        <p:txBody>
          <a:bodyPr>
            <a:normAutofit/>
          </a:bodyPr>
          <a:lstStyle/>
          <a:p>
            <a:pPr>
              <a:buFont typeface="Arial" panose="020B0604020202020204" pitchFamily="34" charset="0"/>
              <a:buChar char="•"/>
            </a:pPr>
            <a:r>
              <a:rPr lang="en-US" dirty="0"/>
              <a:t>A school with actual knowledge of sexual harassment in an education program or activity of the recipient against a person in the United States, must respond promptly in a manner that is not deliberately indifferent. </a:t>
            </a:r>
          </a:p>
          <a:p>
            <a:pPr>
              <a:buFont typeface="Arial" panose="020B0604020202020204" pitchFamily="34" charset="0"/>
              <a:buChar char="•"/>
            </a:pPr>
            <a:r>
              <a:rPr lang="en-US" dirty="0"/>
              <a:t>Actual knowledge is notice of sexual harassment or allegations of sexual harassment to a recipient’s Title IX Coordinator or any official of the School who has authority to institute corrective measures or an </a:t>
            </a:r>
            <a:r>
              <a:rPr lang="en-US" b="1" dirty="0"/>
              <a:t>any employee of the school</a:t>
            </a:r>
            <a:endParaRPr lang="en-US" dirty="0"/>
          </a:p>
        </p:txBody>
      </p:sp>
      <p:sp>
        <p:nvSpPr>
          <p:cNvPr id="4" name="Slide Number Placeholder 3">
            <a:extLst>
              <a:ext uri="{FF2B5EF4-FFF2-40B4-BE49-F238E27FC236}">
                <a16:creationId xmlns:a16="http://schemas.microsoft.com/office/drawing/2014/main" id="{98850EB1-0745-4DF7-812B-7D7AA588E830}"/>
              </a:ext>
            </a:extLst>
          </p:cNvPr>
          <p:cNvSpPr>
            <a:spLocks noGrp="1"/>
          </p:cNvSpPr>
          <p:nvPr>
            <p:ph type="sldNum" sz="quarter" idx="12"/>
          </p:nvPr>
        </p:nvSpPr>
        <p:spPr/>
        <p:txBody>
          <a:bodyPr/>
          <a:lstStyle/>
          <a:p>
            <a:fld id="{25FB7523-2B6A-479B-BEC3-9B8263F8FE39}" type="slidenum">
              <a:rPr lang="en-US" smtClean="0"/>
              <a:t>15</a:t>
            </a:fld>
            <a:endParaRPr lang="en-US"/>
          </a:p>
        </p:txBody>
      </p:sp>
      <p:sp>
        <p:nvSpPr>
          <p:cNvPr id="5" name="Footer Placeholder 4">
            <a:extLst>
              <a:ext uri="{FF2B5EF4-FFF2-40B4-BE49-F238E27FC236}">
                <a16:creationId xmlns:a16="http://schemas.microsoft.com/office/drawing/2014/main" id="{2AE8A9A3-2E00-4828-A370-CD353B2B22AB}"/>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419105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67B7-0D52-4311-A0C8-F515AC83235F}"/>
              </a:ext>
            </a:extLst>
          </p:cNvPr>
          <p:cNvSpPr>
            <a:spLocks noGrp="1"/>
          </p:cNvSpPr>
          <p:nvPr>
            <p:ph type="title"/>
          </p:nvPr>
        </p:nvSpPr>
        <p:spPr/>
        <p:txBody>
          <a:bodyPr/>
          <a:lstStyle/>
          <a:p>
            <a:r>
              <a:rPr lang="en-US" dirty="0"/>
              <a:t>School Liability </a:t>
            </a:r>
          </a:p>
        </p:txBody>
      </p:sp>
      <p:sp>
        <p:nvSpPr>
          <p:cNvPr id="3" name="Content Placeholder 2">
            <a:extLst>
              <a:ext uri="{FF2B5EF4-FFF2-40B4-BE49-F238E27FC236}">
                <a16:creationId xmlns:a16="http://schemas.microsoft.com/office/drawing/2014/main" id="{2EB62116-33BA-4B3F-89DC-6265BFEB77E9}"/>
              </a:ext>
            </a:extLst>
          </p:cNvPr>
          <p:cNvSpPr>
            <a:spLocks noGrp="1"/>
          </p:cNvSpPr>
          <p:nvPr>
            <p:ph idx="1"/>
          </p:nvPr>
        </p:nvSpPr>
        <p:spPr/>
        <p:txBody>
          <a:bodyPr/>
          <a:lstStyle/>
          <a:p>
            <a:r>
              <a:rPr lang="en-US" dirty="0"/>
              <a:t>A school will be found liable under Title IX if the school had actual knowledge of the incident and was deliberately indifferent in its response </a:t>
            </a:r>
          </a:p>
          <a:p>
            <a:pPr lvl="1"/>
            <a:r>
              <a:rPr lang="en-US" dirty="0"/>
              <a:t>Deliberate Indifference: A school acts with deliberate indifference only when it responds to sexual harassment in a manner that is clearly unreasonable in light of the known circumstances</a:t>
            </a:r>
          </a:p>
          <a:p>
            <a:pPr lvl="2"/>
            <a:r>
              <a:rPr lang="en-US" dirty="0"/>
              <a:t>A school who acts with deliberate indifference when they have actual knowledge will be found to commit intentional discrimination </a:t>
            </a:r>
          </a:p>
          <a:p>
            <a:pPr lvl="1"/>
            <a:r>
              <a:rPr lang="en-US" dirty="0"/>
              <a:t>A recipient is deliberately indifferent only if its response to sexual harassment is clearly unreasonable in light of the known circumstances</a:t>
            </a:r>
          </a:p>
          <a:p>
            <a:pPr marL="457200" lvl="1" indent="0">
              <a:buNone/>
            </a:pPr>
            <a:endParaRPr lang="en-US" dirty="0"/>
          </a:p>
        </p:txBody>
      </p:sp>
      <p:sp>
        <p:nvSpPr>
          <p:cNvPr id="4" name="Footer Placeholder 3">
            <a:extLst>
              <a:ext uri="{FF2B5EF4-FFF2-40B4-BE49-F238E27FC236}">
                <a16:creationId xmlns:a16="http://schemas.microsoft.com/office/drawing/2014/main" id="{472F96B8-0BCD-4052-B5AB-0396D7E3055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4CF2CF60-70AC-4983-BF5C-4D7FD59A2B10}"/>
              </a:ext>
            </a:extLst>
          </p:cNvPr>
          <p:cNvSpPr>
            <a:spLocks noGrp="1"/>
          </p:cNvSpPr>
          <p:nvPr>
            <p:ph type="sldNum" sz="quarter" idx="12"/>
          </p:nvPr>
        </p:nvSpPr>
        <p:spPr/>
        <p:txBody>
          <a:bodyPr/>
          <a:lstStyle/>
          <a:p>
            <a:fld id="{25FB7523-2B6A-479B-BEC3-9B8263F8FE39}" type="slidenum">
              <a:rPr lang="en-US" smtClean="0"/>
              <a:t>16</a:t>
            </a:fld>
            <a:endParaRPr lang="en-US"/>
          </a:p>
        </p:txBody>
      </p:sp>
    </p:spTree>
    <p:extLst>
      <p:ext uri="{BB962C8B-B14F-4D97-AF65-F5344CB8AC3E}">
        <p14:creationId xmlns:p14="http://schemas.microsoft.com/office/powerpoint/2010/main" val="59902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DD990-D787-44D8-BDA7-21CCA401BE3D}"/>
              </a:ext>
            </a:extLst>
          </p:cNvPr>
          <p:cNvSpPr>
            <a:spLocks noGrp="1"/>
          </p:cNvSpPr>
          <p:nvPr>
            <p:ph type="title"/>
          </p:nvPr>
        </p:nvSpPr>
        <p:spPr>
          <a:xfrm>
            <a:off x="839788" y="457200"/>
            <a:ext cx="11116238" cy="1600200"/>
          </a:xfrm>
        </p:spPr>
        <p:txBody>
          <a:bodyPr/>
          <a:lstStyle/>
          <a:p>
            <a:r>
              <a:rPr lang="en-US" dirty="0"/>
              <a:t>Title IX: Personnel </a:t>
            </a:r>
          </a:p>
        </p:txBody>
      </p:sp>
      <p:graphicFrame>
        <p:nvGraphicFramePr>
          <p:cNvPr id="4" name="Content Placeholder 5">
            <a:extLst>
              <a:ext uri="{FF2B5EF4-FFF2-40B4-BE49-F238E27FC236}">
                <a16:creationId xmlns:a16="http://schemas.microsoft.com/office/drawing/2014/main" id="{1F59C84E-B885-4401-8192-92551DE4C4E6}"/>
              </a:ext>
            </a:extLst>
          </p:cNvPr>
          <p:cNvGraphicFramePr>
            <a:graphicFrameLocks noGrp="1"/>
          </p:cNvGraphicFramePr>
          <p:nvPr>
            <p:ph type="pic" idx="1"/>
            <p:extLst>
              <p:ext uri="{D42A27DB-BD31-4B8C-83A1-F6EECF244321}">
                <p14:modId xmlns:p14="http://schemas.microsoft.com/office/powerpoint/2010/main" val="1624026558"/>
              </p:ext>
            </p:extLst>
          </p:nvPr>
        </p:nvGraphicFramePr>
        <p:xfrm>
          <a:off x="6149130" y="1348153"/>
          <a:ext cx="5645790" cy="4222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Placeholder 6">
            <a:extLst>
              <a:ext uri="{FF2B5EF4-FFF2-40B4-BE49-F238E27FC236}">
                <a16:creationId xmlns:a16="http://schemas.microsoft.com/office/drawing/2014/main" id="{6BBC5FB3-8A2D-463C-B819-AA10AB1D30BF}"/>
              </a:ext>
            </a:extLst>
          </p:cNvPr>
          <p:cNvSpPr>
            <a:spLocks noGrp="1"/>
          </p:cNvSpPr>
          <p:nvPr>
            <p:ph type="body" sz="half" idx="2"/>
          </p:nvPr>
        </p:nvSpPr>
        <p:spPr>
          <a:xfrm>
            <a:off x="625151" y="2072081"/>
            <a:ext cx="4389015" cy="2957119"/>
          </a:xfrm>
        </p:spPr>
        <p:txBody>
          <a:bodyPr>
            <a:normAutofit/>
          </a:bodyPr>
          <a:lstStyle/>
          <a:p>
            <a:pPr marL="285750" indent="-285750">
              <a:buFont typeface="Arial" panose="020B0604020202020204" pitchFamily="34" charset="0"/>
              <a:buChar char="•"/>
            </a:pPr>
            <a:endParaRPr lang="en-US" sz="2000" dirty="0">
              <a:solidFill>
                <a:schemeClr val="bg1"/>
              </a:solidFill>
            </a:endParaRPr>
          </a:p>
          <a:p>
            <a:pPr marL="285750" indent="-285750">
              <a:buFont typeface="Arial" panose="020B0604020202020204" pitchFamily="34" charset="0"/>
              <a:buChar char="•"/>
            </a:pPr>
            <a:r>
              <a:rPr lang="en-US" sz="2000" dirty="0">
                <a:solidFill>
                  <a:schemeClr val="bg1"/>
                </a:solidFill>
              </a:rPr>
              <a:t>These roles must be filled by different individuals </a:t>
            </a:r>
          </a:p>
          <a:p>
            <a:pPr marL="285750" indent="-285750">
              <a:buFont typeface="Arial" panose="020B0604020202020204" pitchFamily="34" charset="0"/>
              <a:buChar char="•"/>
            </a:pPr>
            <a:r>
              <a:rPr lang="en-US" sz="2000" dirty="0">
                <a:solidFill>
                  <a:schemeClr val="bg1"/>
                </a:solidFill>
              </a:rPr>
              <a:t>Designated Title IX Personnel dealing with a complaint must be free of conflicts of interest regarding parties to the complaint</a:t>
            </a:r>
          </a:p>
        </p:txBody>
      </p:sp>
      <p:sp>
        <p:nvSpPr>
          <p:cNvPr id="3" name="Slide Number Placeholder 2">
            <a:extLst>
              <a:ext uri="{FF2B5EF4-FFF2-40B4-BE49-F238E27FC236}">
                <a16:creationId xmlns:a16="http://schemas.microsoft.com/office/drawing/2014/main" id="{8CF02E6A-0BA0-494F-A328-16F4B70AC4E2}"/>
              </a:ext>
            </a:extLst>
          </p:cNvPr>
          <p:cNvSpPr>
            <a:spLocks noGrp="1"/>
          </p:cNvSpPr>
          <p:nvPr>
            <p:ph type="sldNum" sz="quarter" idx="12"/>
          </p:nvPr>
        </p:nvSpPr>
        <p:spPr/>
        <p:txBody>
          <a:bodyPr/>
          <a:lstStyle/>
          <a:p>
            <a:fld id="{25FB7523-2B6A-479B-BEC3-9B8263F8FE39}" type="slidenum">
              <a:rPr lang="en-US" smtClean="0"/>
              <a:t>17</a:t>
            </a:fld>
            <a:endParaRPr lang="en-US"/>
          </a:p>
        </p:txBody>
      </p:sp>
      <p:sp>
        <p:nvSpPr>
          <p:cNvPr id="8" name="Footer Placeholder 4">
            <a:extLst>
              <a:ext uri="{FF2B5EF4-FFF2-40B4-BE49-F238E27FC236}">
                <a16:creationId xmlns:a16="http://schemas.microsoft.com/office/drawing/2014/main" id="{9AAF70F7-CD1F-47C5-A233-B08A884CD494}"/>
              </a:ext>
            </a:extLst>
          </p:cNvPr>
          <p:cNvSpPr>
            <a:spLocks noGrp="1"/>
          </p:cNvSpPr>
          <p:nvPr>
            <p:ph type="ftr" sz="quarter" idx="11"/>
          </p:nvPr>
        </p:nvSpPr>
        <p:spPr>
          <a:xfrm>
            <a:off x="561110" y="6391838"/>
            <a:ext cx="10253748" cy="466162"/>
          </a:xfrm>
        </p:spPr>
        <p:txBody>
          <a:body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348970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C0966-9C97-40B2-AAFB-F8B512DBF3B6}"/>
              </a:ext>
            </a:extLst>
          </p:cNvPr>
          <p:cNvSpPr>
            <a:spLocks noGrp="1"/>
          </p:cNvSpPr>
          <p:nvPr>
            <p:ph type="title"/>
          </p:nvPr>
        </p:nvSpPr>
        <p:spPr/>
        <p:txBody>
          <a:bodyPr/>
          <a:lstStyle/>
          <a:p>
            <a:r>
              <a:rPr lang="en-US" dirty="0"/>
              <a:t>How to Report Sexual Harassment </a:t>
            </a:r>
          </a:p>
        </p:txBody>
      </p:sp>
      <p:sp>
        <p:nvSpPr>
          <p:cNvPr id="3" name="Content Placeholder 2">
            <a:extLst>
              <a:ext uri="{FF2B5EF4-FFF2-40B4-BE49-F238E27FC236}">
                <a16:creationId xmlns:a16="http://schemas.microsoft.com/office/drawing/2014/main" id="{B10C57D2-BD08-4D98-9741-E0D99804AB2F}"/>
              </a:ext>
            </a:extLst>
          </p:cNvPr>
          <p:cNvSpPr>
            <a:spLocks noGrp="1"/>
          </p:cNvSpPr>
          <p:nvPr>
            <p:ph idx="1"/>
          </p:nvPr>
        </p:nvSpPr>
        <p:spPr/>
        <p:txBody>
          <a:bodyPr/>
          <a:lstStyle/>
          <a:p>
            <a:pPr>
              <a:buFont typeface="Arial" panose="020B0604020202020204" pitchFamily="34" charset="0"/>
              <a:buChar char="•"/>
            </a:pPr>
            <a:r>
              <a:rPr lang="en-US" dirty="0"/>
              <a:t>School Policy must provide guidelines for how to report incidents of Sexual Harassment </a:t>
            </a:r>
          </a:p>
          <a:p>
            <a:pPr lvl="1">
              <a:buFont typeface="Arial" panose="020B0604020202020204" pitchFamily="34" charset="0"/>
              <a:buChar char="•"/>
            </a:pPr>
            <a:r>
              <a:rPr lang="en-US" dirty="0"/>
              <a:t>Note: failure to follow exact guidelines does not free school of obligations </a:t>
            </a:r>
          </a:p>
          <a:p>
            <a:pPr>
              <a:buFont typeface="Arial" panose="020B0604020202020204" pitchFamily="34" charset="0"/>
              <a:buChar char="•"/>
            </a:pPr>
            <a:r>
              <a:rPr lang="en-US" dirty="0"/>
              <a:t>Public Website must contain the name and contact information for the Title IX Coordinator</a:t>
            </a:r>
          </a:p>
          <a:p>
            <a:pPr>
              <a:buFont typeface="Arial" panose="020B0604020202020204" pitchFamily="34" charset="0"/>
              <a:buChar char="•"/>
            </a:pPr>
            <a:r>
              <a:rPr lang="en-US" dirty="0"/>
              <a:t>District Policy must be published on school website and within code of student conduct/code of employee conduct </a:t>
            </a:r>
          </a:p>
          <a:p>
            <a:pPr>
              <a:buFont typeface="Arial" panose="020B0604020202020204" pitchFamily="34" charset="0"/>
              <a:buChar char="•"/>
            </a:pPr>
            <a:r>
              <a:rPr lang="en-US" dirty="0"/>
              <a:t>These should be provided and accessible to all who are entitled to Notice of Provisions</a:t>
            </a:r>
          </a:p>
          <a:p>
            <a:pPr lvl="1">
              <a:buFont typeface="Arial" panose="020B0604020202020204" pitchFamily="34" charset="0"/>
              <a:buChar char="•"/>
            </a:pPr>
            <a:r>
              <a:rPr lang="en-US" dirty="0"/>
              <a:t>Students, Employees, Contractors, Parents, etc. </a:t>
            </a:r>
          </a:p>
        </p:txBody>
      </p:sp>
      <p:sp>
        <p:nvSpPr>
          <p:cNvPr id="4" name="Slide Number Placeholder 3">
            <a:extLst>
              <a:ext uri="{FF2B5EF4-FFF2-40B4-BE49-F238E27FC236}">
                <a16:creationId xmlns:a16="http://schemas.microsoft.com/office/drawing/2014/main" id="{EF9FAD11-8B6C-4892-9E45-FE36686F943E}"/>
              </a:ext>
            </a:extLst>
          </p:cNvPr>
          <p:cNvSpPr>
            <a:spLocks noGrp="1"/>
          </p:cNvSpPr>
          <p:nvPr>
            <p:ph type="sldNum" sz="quarter" idx="12"/>
          </p:nvPr>
        </p:nvSpPr>
        <p:spPr/>
        <p:txBody>
          <a:bodyPr/>
          <a:lstStyle/>
          <a:p>
            <a:fld id="{25FB7523-2B6A-479B-BEC3-9B8263F8FE39}" type="slidenum">
              <a:rPr lang="en-US" smtClean="0"/>
              <a:t>18</a:t>
            </a:fld>
            <a:endParaRPr lang="en-US"/>
          </a:p>
        </p:txBody>
      </p:sp>
      <p:sp>
        <p:nvSpPr>
          <p:cNvPr id="5" name="Footer Placeholder 4">
            <a:extLst>
              <a:ext uri="{FF2B5EF4-FFF2-40B4-BE49-F238E27FC236}">
                <a16:creationId xmlns:a16="http://schemas.microsoft.com/office/drawing/2014/main" id="{E5005A7B-D90F-41C5-B506-449C2D0FBF71}"/>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1990327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A9A2-B65A-4103-9813-F6ABA5C2F913}"/>
              </a:ext>
            </a:extLst>
          </p:cNvPr>
          <p:cNvSpPr>
            <a:spLocks noGrp="1"/>
          </p:cNvSpPr>
          <p:nvPr>
            <p:ph type="title"/>
          </p:nvPr>
        </p:nvSpPr>
        <p:spPr/>
        <p:txBody>
          <a:bodyPr/>
          <a:lstStyle/>
          <a:p>
            <a:r>
              <a:rPr lang="en-US" dirty="0"/>
              <a:t>Formal Complaint </a:t>
            </a:r>
          </a:p>
        </p:txBody>
      </p:sp>
      <p:sp>
        <p:nvSpPr>
          <p:cNvPr id="3" name="Content Placeholder 2">
            <a:extLst>
              <a:ext uri="{FF2B5EF4-FFF2-40B4-BE49-F238E27FC236}">
                <a16:creationId xmlns:a16="http://schemas.microsoft.com/office/drawing/2014/main" id="{D10B4EE1-1147-4F28-8449-92C92F9309F3}"/>
              </a:ext>
            </a:extLst>
          </p:cNvPr>
          <p:cNvSpPr>
            <a:spLocks noGrp="1"/>
          </p:cNvSpPr>
          <p:nvPr>
            <p:ph idx="1"/>
          </p:nvPr>
        </p:nvSpPr>
        <p:spPr/>
        <p:txBody>
          <a:bodyPr/>
          <a:lstStyle/>
          <a:p>
            <a:pPr>
              <a:buFont typeface="Arial" panose="020B0604020202020204" pitchFamily="34" charset="0"/>
              <a:buChar char="•"/>
            </a:pPr>
            <a:r>
              <a:rPr lang="en-US" dirty="0"/>
              <a:t>Defined as: document filed by a complainant or signed by the Title IX  coordinator alleging sexual harassment against a respondent and requesting that the school investigate the allegations of harassment: </a:t>
            </a:r>
          </a:p>
          <a:p>
            <a:pPr lvl="1">
              <a:buFont typeface="Arial" panose="020B0604020202020204" pitchFamily="34" charset="0"/>
              <a:buChar char="•"/>
            </a:pPr>
            <a:r>
              <a:rPr lang="en-US" dirty="0"/>
              <a:t>The complaint must state :</a:t>
            </a:r>
          </a:p>
          <a:p>
            <a:pPr lvl="2">
              <a:buFont typeface="Arial" panose="020B0604020202020204" pitchFamily="34" charset="0"/>
              <a:buChar char="•"/>
            </a:pPr>
            <a:r>
              <a:rPr lang="en-US" dirty="0"/>
              <a:t>At the time of filing, the complainant must be participating in or attempting to participate in the education program or activity of the school </a:t>
            </a:r>
          </a:p>
          <a:p>
            <a:pPr lvl="2">
              <a:buFont typeface="Arial" panose="020B0604020202020204" pitchFamily="34" charset="0"/>
              <a:buChar char="•"/>
            </a:pPr>
            <a:r>
              <a:rPr lang="en-US" dirty="0"/>
              <a:t>May be filed in person, by mail, by email, by any additional method designated by the school </a:t>
            </a:r>
          </a:p>
          <a:p>
            <a:pPr>
              <a:buFont typeface="Arial" panose="020B0604020202020204" pitchFamily="34" charset="0"/>
              <a:buChar char="•"/>
            </a:pPr>
            <a:r>
              <a:rPr lang="en-US" dirty="0"/>
              <a:t>Absent a written document signed by the complainant alleging sexual harassment and requesting and investigation, the investigation process may not begin. </a:t>
            </a:r>
          </a:p>
        </p:txBody>
      </p:sp>
      <p:sp>
        <p:nvSpPr>
          <p:cNvPr id="4" name="Footer Placeholder 3">
            <a:extLst>
              <a:ext uri="{FF2B5EF4-FFF2-40B4-BE49-F238E27FC236}">
                <a16:creationId xmlns:a16="http://schemas.microsoft.com/office/drawing/2014/main" id="{A766694B-5E90-442A-832A-6BC051DE0D2E}"/>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67A3204D-164D-48DE-B62E-B7C2C34E3AF8}"/>
              </a:ext>
            </a:extLst>
          </p:cNvPr>
          <p:cNvSpPr>
            <a:spLocks noGrp="1"/>
          </p:cNvSpPr>
          <p:nvPr>
            <p:ph type="sldNum" sz="quarter" idx="12"/>
          </p:nvPr>
        </p:nvSpPr>
        <p:spPr/>
        <p:txBody>
          <a:bodyPr/>
          <a:lstStyle/>
          <a:p>
            <a:fld id="{25FB7523-2B6A-479B-BEC3-9B8263F8FE39}" type="slidenum">
              <a:rPr lang="en-US" smtClean="0"/>
              <a:t>19</a:t>
            </a:fld>
            <a:endParaRPr lang="en-US"/>
          </a:p>
        </p:txBody>
      </p:sp>
    </p:spTree>
    <p:extLst>
      <p:ext uri="{BB962C8B-B14F-4D97-AF65-F5344CB8AC3E}">
        <p14:creationId xmlns:p14="http://schemas.microsoft.com/office/powerpoint/2010/main" val="153507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75C95-5A1D-4336-8FD0-6B2F55B16366}"/>
              </a:ext>
            </a:extLst>
          </p:cNvPr>
          <p:cNvSpPr>
            <a:spLocks noGrp="1"/>
          </p:cNvSpPr>
          <p:nvPr>
            <p:ph type="title"/>
          </p:nvPr>
        </p:nvSpPr>
        <p:spPr/>
        <p:txBody>
          <a:bodyPr/>
          <a:lstStyle/>
          <a:p>
            <a:r>
              <a:rPr lang="en-US" dirty="0"/>
              <a:t>Title IX: New Regulations </a:t>
            </a:r>
          </a:p>
        </p:txBody>
      </p:sp>
      <p:sp>
        <p:nvSpPr>
          <p:cNvPr id="3" name="Content Placeholder 2">
            <a:extLst>
              <a:ext uri="{FF2B5EF4-FFF2-40B4-BE49-F238E27FC236}">
                <a16:creationId xmlns:a16="http://schemas.microsoft.com/office/drawing/2014/main" id="{A1DBAB00-EA55-4FC4-923D-4086A61FCD66}"/>
              </a:ext>
            </a:extLst>
          </p:cNvPr>
          <p:cNvSpPr>
            <a:spLocks noGrp="1"/>
          </p:cNvSpPr>
          <p:nvPr>
            <p:ph idx="1"/>
          </p:nvPr>
        </p:nvSpPr>
        <p:spPr/>
        <p:txBody>
          <a:bodyPr>
            <a:normAutofit fontScale="77500" lnSpcReduction="20000"/>
          </a:bodyPr>
          <a:lstStyle/>
          <a:p>
            <a:pPr>
              <a:buFont typeface="Arial" panose="020B0604020202020204" pitchFamily="34" charset="0"/>
              <a:buChar char="•"/>
              <a:defRPr/>
            </a:pPr>
            <a:r>
              <a:rPr lang="en-US" sz="2800" dirty="0"/>
              <a:t>On May 6, 2020, the Secretary of Education amended the regulations implementing Title IX of the Education Amendments of 1972.</a:t>
            </a:r>
          </a:p>
          <a:p>
            <a:pPr>
              <a:buFont typeface="Arial" panose="020B0604020202020204" pitchFamily="34" charset="0"/>
              <a:buChar char="•"/>
              <a:defRPr/>
            </a:pPr>
            <a:endParaRPr lang="en-US" sz="2800" dirty="0"/>
          </a:p>
          <a:p>
            <a:pPr>
              <a:buFont typeface="Arial" panose="020B0604020202020204" pitchFamily="34" charset="0"/>
              <a:buChar char="•"/>
              <a:defRPr/>
            </a:pPr>
            <a:r>
              <a:rPr lang="en-US" sz="2800" dirty="0"/>
              <a:t>These new regulations take effect on August 14, 2020.</a:t>
            </a:r>
          </a:p>
          <a:p>
            <a:pPr>
              <a:buFont typeface="Arial" panose="020B0604020202020204" pitchFamily="34" charset="0"/>
              <a:buChar char="•"/>
              <a:defRPr/>
            </a:pPr>
            <a:endParaRPr lang="en-US" sz="2800" dirty="0"/>
          </a:p>
          <a:p>
            <a:pPr>
              <a:buFont typeface="Arial" panose="020B0604020202020204" pitchFamily="34" charset="0"/>
              <a:buChar char="•"/>
              <a:defRPr/>
            </a:pPr>
            <a:r>
              <a:rPr lang="en-US" altLang="en-US" sz="2800" dirty="0">
                <a:ea typeface="ＭＳ Ｐゴシック" panose="020B0600070205080204" pitchFamily="34" charset="-128"/>
              </a:rPr>
              <a:t>The updates contain many substantial and procedural changes, including new definitions, mandated training for all Title IX officials, a formal grievance process, and multi-investigator models.</a:t>
            </a:r>
          </a:p>
          <a:p>
            <a:pPr marL="0" indent="0">
              <a:buNone/>
            </a:pPr>
            <a:endParaRPr lang="en-US" dirty="0"/>
          </a:p>
        </p:txBody>
      </p:sp>
      <p:sp>
        <p:nvSpPr>
          <p:cNvPr id="4" name="Slide Number Placeholder 5">
            <a:extLst>
              <a:ext uri="{FF2B5EF4-FFF2-40B4-BE49-F238E27FC236}">
                <a16:creationId xmlns:a16="http://schemas.microsoft.com/office/drawing/2014/main" id="{61D41F66-A4FE-4213-BEF5-4CDD96B5E79B}"/>
              </a:ext>
            </a:extLst>
          </p:cNvPr>
          <p:cNvSpPr>
            <a:spLocks noGrp="1"/>
          </p:cNvSpPr>
          <p:nvPr>
            <p:ph type="sldNum" sz="quarter" idx="12"/>
          </p:nvPr>
        </p:nvSpPr>
        <p:spPr>
          <a:xfrm>
            <a:off x="10342708" y="295729"/>
            <a:ext cx="838199" cy="767687"/>
          </a:xfrm>
        </p:spPr>
        <p:txBody>
          <a:bodyPr>
            <a:normAutofit/>
          </a:bodyPr>
          <a:lstStyle/>
          <a:p>
            <a:pPr>
              <a:spcAft>
                <a:spcPts val="600"/>
              </a:spcAft>
            </a:pPr>
            <a:fld id="{25FB7523-2B6A-479B-BEC3-9B8263F8FE39}" type="slidenum">
              <a:rPr lang="en-US" smtClean="0"/>
              <a:pPr>
                <a:spcAft>
                  <a:spcPts val="600"/>
                </a:spcAft>
              </a:pPr>
              <a:t>2</a:t>
            </a:fld>
            <a:endParaRPr lang="en-US" dirty="0"/>
          </a:p>
        </p:txBody>
      </p:sp>
      <p:sp>
        <p:nvSpPr>
          <p:cNvPr id="5" name="Footer Placeholder 4">
            <a:extLst>
              <a:ext uri="{FF2B5EF4-FFF2-40B4-BE49-F238E27FC236}">
                <a16:creationId xmlns:a16="http://schemas.microsoft.com/office/drawing/2014/main" id="{8CEE9589-1047-444A-BC4D-87460E367D92}"/>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5516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3344B-5206-41CB-864A-D12C28598A3E}"/>
              </a:ext>
            </a:extLst>
          </p:cNvPr>
          <p:cNvSpPr>
            <a:spLocks noGrp="1"/>
          </p:cNvSpPr>
          <p:nvPr>
            <p:ph type="title"/>
          </p:nvPr>
        </p:nvSpPr>
        <p:spPr/>
        <p:txBody>
          <a:bodyPr/>
          <a:lstStyle/>
          <a:p>
            <a:r>
              <a:rPr lang="en-US" dirty="0"/>
              <a:t>Third Party Complaints </a:t>
            </a:r>
          </a:p>
        </p:txBody>
      </p:sp>
      <p:sp>
        <p:nvSpPr>
          <p:cNvPr id="3" name="Content Placeholder 2">
            <a:extLst>
              <a:ext uri="{FF2B5EF4-FFF2-40B4-BE49-F238E27FC236}">
                <a16:creationId xmlns:a16="http://schemas.microsoft.com/office/drawing/2014/main" id="{06AFB03B-B9F3-49D8-8A9C-41D3498B6B73}"/>
              </a:ext>
            </a:extLst>
          </p:cNvPr>
          <p:cNvSpPr>
            <a:spLocks noGrp="1"/>
          </p:cNvSpPr>
          <p:nvPr>
            <p:ph idx="1"/>
          </p:nvPr>
        </p:nvSpPr>
        <p:spPr/>
        <p:txBody>
          <a:bodyPr/>
          <a:lstStyle/>
          <a:p>
            <a:pPr>
              <a:buFont typeface="Arial" panose="020B0604020202020204" pitchFamily="34" charset="0"/>
              <a:buChar char="•"/>
            </a:pPr>
            <a:r>
              <a:rPr lang="en-US" dirty="0"/>
              <a:t>A third party may still make an allegation of sexual harassment on behalf of another to the Title IX Coordinator </a:t>
            </a:r>
          </a:p>
          <a:p>
            <a:pPr>
              <a:buFont typeface="Arial" panose="020B0604020202020204" pitchFamily="34" charset="0"/>
              <a:buChar char="•"/>
            </a:pPr>
            <a:r>
              <a:rPr lang="en-US" dirty="0"/>
              <a:t>In this incident, if the alleged victim (would be complainant) does not come forward to file a formal complaint, the complaint can be filed and signed by the Title IX coordinator to initiate an investigation and adjudication of sexual harassment allegations </a:t>
            </a:r>
          </a:p>
          <a:p>
            <a:pPr>
              <a:buFont typeface="Arial" panose="020B0604020202020204" pitchFamily="34" charset="0"/>
              <a:buChar char="•"/>
            </a:pPr>
            <a:r>
              <a:rPr lang="en-US" dirty="0"/>
              <a:t>However, the regulations prohibit retaliation against any person exercising rights under Title IX </a:t>
            </a:r>
            <a:r>
              <a:rPr lang="en-US" b="1" dirty="0"/>
              <a:t>including the right to not to participate in a Title IX grievance process </a:t>
            </a:r>
            <a:endParaRPr lang="en-US" dirty="0"/>
          </a:p>
        </p:txBody>
      </p:sp>
      <p:sp>
        <p:nvSpPr>
          <p:cNvPr id="4" name="Footer Placeholder 3">
            <a:extLst>
              <a:ext uri="{FF2B5EF4-FFF2-40B4-BE49-F238E27FC236}">
                <a16:creationId xmlns:a16="http://schemas.microsoft.com/office/drawing/2014/main" id="{59520695-4255-4F50-9FA9-528F819B47C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5B499A4-0153-4D8B-92B8-AA5F38F2CA27}"/>
              </a:ext>
            </a:extLst>
          </p:cNvPr>
          <p:cNvSpPr>
            <a:spLocks noGrp="1"/>
          </p:cNvSpPr>
          <p:nvPr>
            <p:ph type="sldNum" sz="quarter" idx="12"/>
          </p:nvPr>
        </p:nvSpPr>
        <p:spPr/>
        <p:txBody>
          <a:bodyPr/>
          <a:lstStyle/>
          <a:p>
            <a:fld id="{25FB7523-2B6A-479B-BEC3-9B8263F8FE39}" type="slidenum">
              <a:rPr lang="en-US" smtClean="0"/>
              <a:t>20</a:t>
            </a:fld>
            <a:endParaRPr lang="en-US"/>
          </a:p>
        </p:txBody>
      </p:sp>
    </p:spTree>
    <p:extLst>
      <p:ext uri="{BB962C8B-B14F-4D97-AF65-F5344CB8AC3E}">
        <p14:creationId xmlns:p14="http://schemas.microsoft.com/office/powerpoint/2010/main" val="3333642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3BD56-0B18-431A-B11F-F3A0E1CEC7ED}"/>
              </a:ext>
            </a:extLst>
          </p:cNvPr>
          <p:cNvSpPr>
            <a:spLocks noGrp="1"/>
          </p:cNvSpPr>
          <p:nvPr>
            <p:ph type="title"/>
          </p:nvPr>
        </p:nvSpPr>
        <p:spPr/>
        <p:txBody>
          <a:bodyPr/>
          <a:lstStyle/>
          <a:p>
            <a:r>
              <a:rPr lang="en-US" dirty="0"/>
              <a:t>Response to Sexual Harassment</a:t>
            </a:r>
          </a:p>
        </p:txBody>
      </p:sp>
      <p:sp>
        <p:nvSpPr>
          <p:cNvPr id="3" name="Content Placeholder 2">
            <a:extLst>
              <a:ext uri="{FF2B5EF4-FFF2-40B4-BE49-F238E27FC236}">
                <a16:creationId xmlns:a16="http://schemas.microsoft.com/office/drawing/2014/main" id="{0AE1A8A6-584B-4C63-A84A-EF4BC487284C}"/>
              </a:ext>
            </a:extLst>
          </p:cNvPr>
          <p:cNvSpPr>
            <a:spLocks noGrp="1"/>
          </p:cNvSpPr>
          <p:nvPr>
            <p:ph idx="1"/>
          </p:nvPr>
        </p:nvSpPr>
        <p:spPr>
          <a:xfrm>
            <a:off x="1154954" y="2603499"/>
            <a:ext cx="10346352" cy="3604353"/>
          </a:xfrm>
        </p:spPr>
        <p:txBody>
          <a:bodyPr>
            <a:noAutofit/>
          </a:bodyPr>
          <a:lstStyle/>
          <a:p>
            <a:pPr>
              <a:buFont typeface="Arial" panose="020B0604020202020204" pitchFamily="34" charset="0"/>
              <a:buChar char="•"/>
            </a:pPr>
            <a:r>
              <a:rPr lang="en-US" sz="1600" dirty="0"/>
              <a:t>Once a school has actual knowledge of sexual harassment or a report of sexual harassment, the school must immediately respond: </a:t>
            </a:r>
          </a:p>
          <a:p>
            <a:pPr lvl="1">
              <a:buFont typeface="Arial" panose="020B0604020202020204" pitchFamily="34" charset="0"/>
              <a:buChar char="•"/>
            </a:pPr>
            <a:r>
              <a:rPr lang="en-US" dirty="0"/>
              <a:t>The response must be prompt</a:t>
            </a:r>
          </a:p>
          <a:p>
            <a:pPr lvl="1">
              <a:buFont typeface="Arial" panose="020B0604020202020204" pitchFamily="34" charset="0"/>
              <a:buChar char="•"/>
            </a:pPr>
            <a:r>
              <a:rPr lang="en-US" dirty="0"/>
              <a:t>The initial complaint and response must be confidential</a:t>
            </a:r>
          </a:p>
          <a:p>
            <a:pPr lvl="1">
              <a:buFont typeface="Arial" panose="020B0604020202020204" pitchFamily="34" charset="0"/>
              <a:buChar char="•"/>
            </a:pPr>
            <a:r>
              <a:rPr lang="en-US" dirty="0"/>
              <a:t>The response, via the Title IX Coordinator, must provide immediate supportive measures </a:t>
            </a:r>
          </a:p>
          <a:p>
            <a:pPr lvl="1">
              <a:buFont typeface="Arial" panose="020B0604020202020204" pitchFamily="34" charset="0"/>
              <a:buChar char="•"/>
            </a:pPr>
            <a:r>
              <a:rPr lang="en-US" dirty="0"/>
              <a:t>Must initiate the grievance/investigation process </a:t>
            </a:r>
          </a:p>
        </p:txBody>
      </p:sp>
      <p:sp>
        <p:nvSpPr>
          <p:cNvPr id="4" name="Slide Number Placeholder 3">
            <a:extLst>
              <a:ext uri="{FF2B5EF4-FFF2-40B4-BE49-F238E27FC236}">
                <a16:creationId xmlns:a16="http://schemas.microsoft.com/office/drawing/2014/main" id="{464995C6-9E1A-4F83-AFC1-872FD8C4F4FF}"/>
              </a:ext>
            </a:extLst>
          </p:cNvPr>
          <p:cNvSpPr>
            <a:spLocks noGrp="1"/>
          </p:cNvSpPr>
          <p:nvPr>
            <p:ph type="sldNum" sz="quarter" idx="12"/>
          </p:nvPr>
        </p:nvSpPr>
        <p:spPr/>
        <p:txBody>
          <a:bodyPr/>
          <a:lstStyle/>
          <a:p>
            <a:fld id="{25FB7523-2B6A-479B-BEC3-9B8263F8FE39}" type="slidenum">
              <a:rPr lang="en-US" smtClean="0"/>
              <a:t>21</a:t>
            </a:fld>
            <a:endParaRPr lang="en-US"/>
          </a:p>
        </p:txBody>
      </p:sp>
      <p:sp>
        <p:nvSpPr>
          <p:cNvPr id="5" name="Footer Placeholder 4">
            <a:extLst>
              <a:ext uri="{FF2B5EF4-FFF2-40B4-BE49-F238E27FC236}">
                <a16:creationId xmlns:a16="http://schemas.microsoft.com/office/drawing/2014/main" id="{86DB44CF-2824-4BD9-B1A7-390F36B0812F}"/>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3586381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8C1A8-F70A-4454-B331-1CD9BB4654B8}"/>
              </a:ext>
            </a:extLst>
          </p:cNvPr>
          <p:cNvSpPr>
            <a:spLocks noGrp="1"/>
          </p:cNvSpPr>
          <p:nvPr>
            <p:ph type="title"/>
          </p:nvPr>
        </p:nvSpPr>
        <p:spPr/>
        <p:txBody>
          <a:bodyPr/>
          <a:lstStyle/>
          <a:p>
            <a:r>
              <a:rPr lang="en-US" dirty="0"/>
              <a:t>Supportive Measures </a:t>
            </a:r>
          </a:p>
        </p:txBody>
      </p:sp>
      <p:sp>
        <p:nvSpPr>
          <p:cNvPr id="3" name="Content Placeholder 2">
            <a:extLst>
              <a:ext uri="{FF2B5EF4-FFF2-40B4-BE49-F238E27FC236}">
                <a16:creationId xmlns:a16="http://schemas.microsoft.com/office/drawing/2014/main" id="{0A033216-74FC-4756-8807-FE2BB0002601}"/>
              </a:ext>
            </a:extLst>
          </p:cNvPr>
          <p:cNvSpPr>
            <a:spLocks noGrp="1"/>
          </p:cNvSpPr>
          <p:nvPr>
            <p:ph idx="1"/>
          </p:nvPr>
        </p:nvSpPr>
        <p:spPr>
          <a:xfrm>
            <a:off x="1154954" y="2603500"/>
            <a:ext cx="10436824" cy="3416300"/>
          </a:xfrm>
        </p:spPr>
        <p:txBody>
          <a:bodyPr>
            <a:normAutofit fontScale="92500" lnSpcReduction="20000"/>
          </a:bodyPr>
          <a:lstStyle/>
          <a:p>
            <a:pPr>
              <a:buFont typeface="Arial" panose="020B0604020202020204" pitchFamily="34" charset="0"/>
              <a:buChar char="•"/>
            </a:pPr>
            <a:r>
              <a:rPr lang="en-US" dirty="0"/>
              <a:t>Defined as: individualized services reasonably available that are non-punitive, non-disciplinary, and not unreasonably burdensome to the other party while designed to ensure equal educational access, protect safety, or deter sexual harassment.</a:t>
            </a:r>
          </a:p>
          <a:p>
            <a:pPr>
              <a:buFont typeface="Arial" panose="020B0604020202020204" pitchFamily="34" charset="0"/>
              <a:buChar char="•"/>
            </a:pPr>
            <a:r>
              <a:rPr lang="en-US" dirty="0"/>
              <a:t>Such measures are designed to restore or preserve equal access to the education program or activity without unreasonably burdening the other party, including measures designed to protect the safety of all parties or the recipient’s educational environment, or deter sexual harassment. </a:t>
            </a:r>
          </a:p>
          <a:p>
            <a:pPr lvl="1">
              <a:buFont typeface="Arial" panose="020B0604020202020204" pitchFamily="34" charset="0"/>
              <a:buChar char="•"/>
            </a:pPr>
            <a:r>
              <a:rPr lang="en-US" dirty="0"/>
              <a:t>Examples: </a:t>
            </a:r>
          </a:p>
          <a:p>
            <a:pPr lvl="2">
              <a:buFont typeface="Arial" panose="020B0604020202020204" pitchFamily="34" charset="0"/>
              <a:buChar char="•"/>
            </a:pPr>
            <a:r>
              <a:rPr lang="en-US" dirty="0"/>
              <a:t>Counseling, extensions of deadlines or other course-related adjustments, modifications of work or class schedules, safety plan, review of IEP/504 Plan where applicable </a:t>
            </a:r>
          </a:p>
          <a:p>
            <a:pPr>
              <a:buFont typeface="Arial" panose="020B0604020202020204" pitchFamily="34" charset="0"/>
              <a:buChar char="•"/>
            </a:pPr>
            <a:r>
              <a:rPr lang="en-US" dirty="0"/>
              <a:t>The school must maintain as confidential any supportive measures provided to the complainant or respondent, to the extent that maintaining such confidentiality would not impair the ability of the recipient to provide the supportive measures. </a:t>
            </a:r>
          </a:p>
          <a:p>
            <a:endParaRPr lang="en-US" dirty="0"/>
          </a:p>
        </p:txBody>
      </p:sp>
      <p:sp>
        <p:nvSpPr>
          <p:cNvPr id="4" name="Footer Placeholder 3">
            <a:extLst>
              <a:ext uri="{FF2B5EF4-FFF2-40B4-BE49-F238E27FC236}">
                <a16:creationId xmlns:a16="http://schemas.microsoft.com/office/drawing/2014/main" id="{51B383B7-94A8-4AA5-90C8-1799E1DF09F2}"/>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B890D5A-BB93-4BE9-A7A6-2534092C9246}"/>
              </a:ext>
            </a:extLst>
          </p:cNvPr>
          <p:cNvSpPr>
            <a:spLocks noGrp="1"/>
          </p:cNvSpPr>
          <p:nvPr>
            <p:ph type="sldNum" sz="quarter" idx="12"/>
          </p:nvPr>
        </p:nvSpPr>
        <p:spPr/>
        <p:txBody>
          <a:bodyPr/>
          <a:lstStyle/>
          <a:p>
            <a:fld id="{25FB7523-2B6A-479B-BEC3-9B8263F8FE39}" type="slidenum">
              <a:rPr lang="en-US" smtClean="0"/>
              <a:t>22</a:t>
            </a:fld>
            <a:endParaRPr lang="en-US"/>
          </a:p>
        </p:txBody>
      </p:sp>
    </p:spTree>
    <p:extLst>
      <p:ext uri="{BB962C8B-B14F-4D97-AF65-F5344CB8AC3E}">
        <p14:creationId xmlns:p14="http://schemas.microsoft.com/office/powerpoint/2010/main" val="258684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8B1D-AA39-4E5E-B8CB-D2125003EC94}"/>
              </a:ext>
            </a:extLst>
          </p:cNvPr>
          <p:cNvSpPr>
            <a:spLocks noGrp="1"/>
          </p:cNvSpPr>
          <p:nvPr>
            <p:ph type="title"/>
          </p:nvPr>
        </p:nvSpPr>
        <p:spPr/>
        <p:txBody>
          <a:bodyPr/>
          <a:lstStyle/>
          <a:p>
            <a:r>
              <a:rPr lang="en-US" dirty="0"/>
              <a:t>Supportive Measures </a:t>
            </a:r>
          </a:p>
        </p:txBody>
      </p:sp>
      <p:sp>
        <p:nvSpPr>
          <p:cNvPr id="3" name="Content Placeholder 2">
            <a:extLst>
              <a:ext uri="{FF2B5EF4-FFF2-40B4-BE49-F238E27FC236}">
                <a16:creationId xmlns:a16="http://schemas.microsoft.com/office/drawing/2014/main" id="{4DEF0916-1DD7-4340-8CF3-9DD1BB81463A}"/>
              </a:ext>
            </a:extLst>
          </p:cNvPr>
          <p:cNvSpPr>
            <a:spLocks noGrp="1"/>
          </p:cNvSpPr>
          <p:nvPr>
            <p:ph idx="1"/>
          </p:nvPr>
        </p:nvSpPr>
        <p:spPr/>
        <p:txBody>
          <a:bodyPr>
            <a:normAutofit fontScale="85000" lnSpcReduction="10000"/>
          </a:bodyPr>
          <a:lstStyle/>
          <a:p>
            <a:pPr>
              <a:buFont typeface="Arial" panose="020B0604020202020204" pitchFamily="34" charset="0"/>
              <a:buChar char="•"/>
            </a:pPr>
            <a:r>
              <a:rPr lang="en-US" dirty="0"/>
              <a:t>The final regulations do prescribe that a recipient’s Title IX Coordinator must remain responsible for coordinating the effective implementation of supportive measures.</a:t>
            </a:r>
          </a:p>
          <a:p>
            <a:pPr>
              <a:buFont typeface="Arial" panose="020B0604020202020204" pitchFamily="34" charset="0"/>
              <a:buChar char="•"/>
            </a:pPr>
            <a:r>
              <a:rPr lang="en-US" dirty="0"/>
              <a:t>“The 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measures”.</a:t>
            </a:r>
          </a:p>
          <a:p>
            <a:pPr>
              <a:buFont typeface="Arial" panose="020B0604020202020204" pitchFamily="34" charset="0"/>
              <a:buChar char="•"/>
            </a:pPr>
            <a:r>
              <a:rPr lang="en-US" dirty="0"/>
              <a:t>Regulations require that the grievance process describes the range of supportive measures available.</a:t>
            </a:r>
          </a:p>
          <a:p>
            <a:pPr>
              <a:buFont typeface="Arial" panose="020B0604020202020204" pitchFamily="34" charset="0"/>
              <a:buChar char="•"/>
            </a:pPr>
            <a:r>
              <a:rPr lang="en-US" b="1" dirty="0"/>
              <a:t>May or may not continue after a finding of non-responsibility</a:t>
            </a:r>
          </a:p>
          <a:p>
            <a:pPr>
              <a:buFont typeface="Arial" panose="020B0604020202020204" pitchFamily="34" charset="0"/>
              <a:buChar char="•"/>
            </a:pPr>
            <a:r>
              <a:rPr lang="en-US" dirty="0"/>
              <a:t>Document: If a recipient/school does not provide a complainant with supportive measures, then they must document the reasons why such a response was not clearly unreasonable in light of the known circumstances. </a:t>
            </a:r>
          </a:p>
        </p:txBody>
      </p:sp>
      <p:sp>
        <p:nvSpPr>
          <p:cNvPr id="4" name="Footer Placeholder 3">
            <a:extLst>
              <a:ext uri="{FF2B5EF4-FFF2-40B4-BE49-F238E27FC236}">
                <a16:creationId xmlns:a16="http://schemas.microsoft.com/office/drawing/2014/main" id="{74FF4A63-38B0-41B2-80F5-85E0E01E1294}"/>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A8782A8-8343-43D7-9DEC-9F2B2B407D11}"/>
              </a:ext>
            </a:extLst>
          </p:cNvPr>
          <p:cNvSpPr>
            <a:spLocks noGrp="1"/>
          </p:cNvSpPr>
          <p:nvPr>
            <p:ph type="sldNum" sz="quarter" idx="12"/>
          </p:nvPr>
        </p:nvSpPr>
        <p:spPr/>
        <p:txBody>
          <a:bodyPr/>
          <a:lstStyle/>
          <a:p>
            <a:fld id="{25FB7523-2B6A-479B-BEC3-9B8263F8FE39}" type="slidenum">
              <a:rPr lang="en-US" smtClean="0"/>
              <a:t>23</a:t>
            </a:fld>
            <a:endParaRPr lang="en-US"/>
          </a:p>
        </p:txBody>
      </p:sp>
    </p:spTree>
    <p:extLst>
      <p:ext uri="{BB962C8B-B14F-4D97-AF65-F5344CB8AC3E}">
        <p14:creationId xmlns:p14="http://schemas.microsoft.com/office/powerpoint/2010/main" val="2160677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5D382-B0AB-4AA1-9A2F-AA508E5D5587}"/>
              </a:ext>
            </a:extLst>
          </p:cNvPr>
          <p:cNvSpPr>
            <a:spLocks noGrp="1"/>
          </p:cNvSpPr>
          <p:nvPr>
            <p:ph type="title"/>
          </p:nvPr>
        </p:nvSpPr>
        <p:spPr>
          <a:xfrm>
            <a:off x="1154954" y="973668"/>
            <a:ext cx="8761413" cy="892454"/>
          </a:xfrm>
        </p:spPr>
        <p:txBody>
          <a:bodyPr/>
          <a:lstStyle/>
          <a:p>
            <a:r>
              <a:rPr lang="en-US" dirty="0"/>
              <a:t>Emergency Removal as Supportive Measure </a:t>
            </a:r>
          </a:p>
        </p:txBody>
      </p:sp>
      <p:sp>
        <p:nvSpPr>
          <p:cNvPr id="3" name="Content Placeholder 2">
            <a:extLst>
              <a:ext uri="{FF2B5EF4-FFF2-40B4-BE49-F238E27FC236}">
                <a16:creationId xmlns:a16="http://schemas.microsoft.com/office/drawing/2014/main" id="{08488C1E-FAA8-44EF-8F24-59E0A1F16A7F}"/>
              </a:ext>
            </a:extLst>
          </p:cNvPr>
          <p:cNvSpPr>
            <a:spLocks noGrp="1"/>
          </p:cNvSpPr>
          <p:nvPr>
            <p:ph idx="1"/>
          </p:nvPr>
        </p:nvSpPr>
        <p:spPr/>
        <p:txBody>
          <a:bodyPr/>
          <a:lstStyle/>
          <a:p>
            <a:pPr>
              <a:buFont typeface="Arial" panose="020B0604020202020204" pitchFamily="34" charset="0"/>
              <a:buChar char="•"/>
            </a:pPr>
            <a:r>
              <a:rPr lang="en-US" dirty="0"/>
              <a:t>Schools are authorized to remove a respondent from the school’s education programs or activities on an </a:t>
            </a:r>
            <a:r>
              <a:rPr lang="en-US" b="1" dirty="0"/>
              <a:t>emergency basis</a:t>
            </a:r>
            <a:r>
              <a:rPr lang="en-US" dirty="0"/>
              <a:t>, with or without a grievance process pending, as long as notice and opportunity to challenge the removal is given to the respondent following the removal.</a:t>
            </a:r>
          </a:p>
          <a:p>
            <a:pPr lvl="1">
              <a:buFont typeface="Arial" panose="020B0604020202020204" pitchFamily="34" charset="0"/>
              <a:buChar char="•"/>
            </a:pPr>
            <a:r>
              <a:rPr lang="en-US" dirty="0"/>
              <a:t>Consult with Solicitor prior to emergency removal under Title IX </a:t>
            </a:r>
          </a:p>
          <a:p>
            <a:pPr>
              <a:buFont typeface="Arial" panose="020B0604020202020204" pitchFamily="34" charset="0"/>
              <a:buChar char="•"/>
            </a:pPr>
            <a:r>
              <a:rPr lang="en-US" dirty="0"/>
              <a:t>The decision to initiate an emergency removal will also be evaluated under the deliberate indifference standard.</a:t>
            </a:r>
          </a:p>
          <a:p>
            <a:endParaRPr lang="en-US" dirty="0"/>
          </a:p>
        </p:txBody>
      </p:sp>
      <p:sp>
        <p:nvSpPr>
          <p:cNvPr id="4" name="Footer Placeholder 3">
            <a:extLst>
              <a:ext uri="{FF2B5EF4-FFF2-40B4-BE49-F238E27FC236}">
                <a16:creationId xmlns:a16="http://schemas.microsoft.com/office/drawing/2014/main" id="{70D4BA4A-FB46-40E3-A618-F19CF45C954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F6A9ECF5-353F-4DE3-9397-B7535C510721}"/>
              </a:ext>
            </a:extLst>
          </p:cNvPr>
          <p:cNvSpPr>
            <a:spLocks noGrp="1"/>
          </p:cNvSpPr>
          <p:nvPr>
            <p:ph type="sldNum" sz="quarter" idx="12"/>
          </p:nvPr>
        </p:nvSpPr>
        <p:spPr/>
        <p:txBody>
          <a:bodyPr/>
          <a:lstStyle/>
          <a:p>
            <a:fld id="{25FB7523-2B6A-479B-BEC3-9B8263F8FE39}" type="slidenum">
              <a:rPr lang="en-US" smtClean="0"/>
              <a:t>24</a:t>
            </a:fld>
            <a:endParaRPr lang="en-US"/>
          </a:p>
        </p:txBody>
      </p:sp>
    </p:spTree>
    <p:extLst>
      <p:ext uri="{BB962C8B-B14F-4D97-AF65-F5344CB8AC3E}">
        <p14:creationId xmlns:p14="http://schemas.microsoft.com/office/powerpoint/2010/main" val="165100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C50F4-6ED3-4FE2-B9C4-5794DF2ABCEE}"/>
              </a:ext>
            </a:extLst>
          </p:cNvPr>
          <p:cNvSpPr>
            <a:spLocks noGrp="1"/>
          </p:cNvSpPr>
          <p:nvPr>
            <p:ph type="title"/>
          </p:nvPr>
        </p:nvSpPr>
        <p:spPr/>
        <p:txBody>
          <a:bodyPr/>
          <a:lstStyle/>
          <a:p>
            <a:r>
              <a:rPr lang="en-US" dirty="0"/>
              <a:t>Emergency Removal </a:t>
            </a:r>
          </a:p>
        </p:txBody>
      </p:sp>
      <p:sp>
        <p:nvSpPr>
          <p:cNvPr id="3" name="Content Placeholder 2">
            <a:extLst>
              <a:ext uri="{FF2B5EF4-FFF2-40B4-BE49-F238E27FC236}">
                <a16:creationId xmlns:a16="http://schemas.microsoft.com/office/drawing/2014/main" id="{BC5D4DEE-C15C-43D4-B3C4-63DEA88D8EE8}"/>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An emergency removal may be appropriate when there is </a:t>
            </a:r>
            <a:r>
              <a:rPr lang="en-US" b="1" dirty="0"/>
              <a:t>an immediate threat to the physical health or safety of any students or other individuals arising from the allegations of sexual harassment. </a:t>
            </a:r>
          </a:p>
          <a:p>
            <a:pPr>
              <a:buFont typeface="Arial" panose="020B0604020202020204" pitchFamily="34" charset="0"/>
              <a:buChar char="•"/>
            </a:pPr>
            <a:r>
              <a:rPr lang="en-US" dirty="0"/>
              <a:t>Prior to the emergency removal, a school must </a:t>
            </a:r>
          </a:p>
          <a:p>
            <a:pPr lvl="1">
              <a:buFont typeface="Arial" panose="020B0604020202020204" pitchFamily="34" charset="0"/>
              <a:buChar char="•"/>
            </a:pPr>
            <a:r>
              <a:rPr lang="en-US" dirty="0"/>
              <a:t>1. Conduct an individualized safety and risk analysis</a:t>
            </a:r>
          </a:p>
          <a:p>
            <a:pPr lvl="2">
              <a:buFont typeface="Arial" panose="020B0604020202020204" pitchFamily="34" charset="0"/>
              <a:buChar char="•"/>
            </a:pPr>
            <a:r>
              <a:rPr lang="en-US" dirty="0"/>
              <a:t>Must be more than a “generalized, hypothetical, or speculative belief that the respondent may pose a risk to someone's physical health or safety” and </a:t>
            </a:r>
          </a:p>
          <a:p>
            <a:pPr lvl="2">
              <a:buFont typeface="Arial" panose="020B0604020202020204" pitchFamily="34" charset="0"/>
              <a:buChar char="•"/>
            </a:pPr>
            <a:r>
              <a:rPr lang="en-US" dirty="0"/>
              <a:t>Must be individualized with respect to the particular respondent and must examine the circumstances “arising from the allegations of sexual harassment”  </a:t>
            </a:r>
          </a:p>
          <a:p>
            <a:pPr lvl="1">
              <a:buFont typeface="Arial" panose="020B0604020202020204" pitchFamily="34" charset="0"/>
              <a:buChar char="•"/>
            </a:pPr>
            <a:r>
              <a:rPr lang="en-US" dirty="0"/>
              <a:t>	2. Determines that an immediate threat to the physical health or safety of any 	student or other individual arising from the allegations of sexual harassment justifies 	removal, and </a:t>
            </a:r>
          </a:p>
          <a:p>
            <a:pPr lvl="1">
              <a:buFont typeface="Arial" panose="020B0604020202020204" pitchFamily="34" charset="0"/>
              <a:buChar char="•"/>
            </a:pPr>
            <a:r>
              <a:rPr lang="en-US" dirty="0"/>
              <a:t>	3. Provides the respondent with notice and an opportunity to challenge the decision 	immediately following the removal. </a:t>
            </a:r>
          </a:p>
          <a:p>
            <a:endParaRPr lang="en-US" dirty="0"/>
          </a:p>
        </p:txBody>
      </p:sp>
      <p:sp>
        <p:nvSpPr>
          <p:cNvPr id="4" name="Footer Placeholder 3">
            <a:extLst>
              <a:ext uri="{FF2B5EF4-FFF2-40B4-BE49-F238E27FC236}">
                <a16:creationId xmlns:a16="http://schemas.microsoft.com/office/drawing/2014/main" id="{41E98742-68BA-4380-8EED-A44AFABEFA5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E46A6A31-4EB2-4CD6-B543-E2C1A071FD09}"/>
              </a:ext>
            </a:extLst>
          </p:cNvPr>
          <p:cNvSpPr>
            <a:spLocks noGrp="1"/>
          </p:cNvSpPr>
          <p:nvPr>
            <p:ph type="sldNum" sz="quarter" idx="12"/>
          </p:nvPr>
        </p:nvSpPr>
        <p:spPr/>
        <p:txBody>
          <a:bodyPr/>
          <a:lstStyle/>
          <a:p>
            <a:fld id="{25FB7523-2B6A-479B-BEC3-9B8263F8FE39}" type="slidenum">
              <a:rPr lang="en-US" smtClean="0"/>
              <a:t>25</a:t>
            </a:fld>
            <a:endParaRPr lang="en-US"/>
          </a:p>
        </p:txBody>
      </p:sp>
    </p:spTree>
    <p:extLst>
      <p:ext uri="{BB962C8B-B14F-4D97-AF65-F5344CB8AC3E}">
        <p14:creationId xmlns:p14="http://schemas.microsoft.com/office/powerpoint/2010/main" val="3568828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0D47A-489E-4332-9E33-22619BD054A6}"/>
              </a:ext>
            </a:extLst>
          </p:cNvPr>
          <p:cNvSpPr>
            <a:spLocks noGrp="1"/>
          </p:cNvSpPr>
          <p:nvPr>
            <p:ph type="title"/>
          </p:nvPr>
        </p:nvSpPr>
        <p:spPr/>
        <p:txBody>
          <a:bodyPr/>
          <a:lstStyle/>
          <a:p>
            <a:r>
              <a:rPr lang="en-US" dirty="0"/>
              <a:t>Informal Resolution Process </a:t>
            </a:r>
          </a:p>
        </p:txBody>
      </p:sp>
      <p:sp>
        <p:nvSpPr>
          <p:cNvPr id="3" name="Content Placeholder 2">
            <a:extLst>
              <a:ext uri="{FF2B5EF4-FFF2-40B4-BE49-F238E27FC236}">
                <a16:creationId xmlns:a16="http://schemas.microsoft.com/office/drawing/2014/main" id="{AF2D5A03-ABB3-4245-926E-2646AC1DB503}"/>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Informal resolution process </a:t>
            </a:r>
            <a:r>
              <a:rPr lang="en-US" b="1" dirty="0"/>
              <a:t>may</a:t>
            </a:r>
            <a:r>
              <a:rPr lang="en-US" dirty="0"/>
              <a:t> be offered so long as both parties give voluntary, informed written consent to participate in informal resolution.  A party can decide at any time before final determination to no longer proceed with the informal resolution process.</a:t>
            </a:r>
          </a:p>
          <a:p>
            <a:pPr lvl="1">
              <a:buFont typeface="Arial" panose="020B0604020202020204" pitchFamily="34" charset="0"/>
              <a:buChar char="•"/>
            </a:pPr>
            <a:r>
              <a:rPr lang="en-US" dirty="0"/>
              <a:t>This is not an available option for claims involving sexual harassment by an employee against a student </a:t>
            </a:r>
          </a:p>
          <a:p>
            <a:pPr lvl="1">
              <a:buFont typeface="Arial" panose="020B0604020202020204" pitchFamily="34" charset="0"/>
              <a:buChar char="•"/>
            </a:pPr>
            <a:r>
              <a:rPr lang="en-US" dirty="0"/>
              <a:t>This must be managed by an informal resolution facilitator who must be trained, unbiased and impartial </a:t>
            </a:r>
          </a:p>
          <a:p>
            <a:pPr lvl="1">
              <a:buFont typeface="Arial" panose="020B0604020202020204" pitchFamily="34" charset="0"/>
              <a:buChar char="•"/>
            </a:pPr>
            <a:r>
              <a:rPr lang="en-US" dirty="0"/>
              <a:t>May not be offered unless a formal complaint is filed </a:t>
            </a:r>
          </a:p>
          <a:p>
            <a:pPr>
              <a:buFont typeface="Arial" panose="020B0604020202020204" pitchFamily="34" charset="0"/>
              <a:buChar char="•"/>
            </a:pPr>
            <a:r>
              <a:rPr lang="en-US" dirty="0"/>
              <a:t>An informal resolution may include arbitration, mediation, or restorative justice – these options are left intentionally broad and flexible </a:t>
            </a:r>
          </a:p>
        </p:txBody>
      </p:sp>
      <p:sp>
        <p:nvSpPr>
          <p:cNvPr id="4" name="Footer Placeholder 3">
            <a:extLst>
              <a:ext uri="{FF2B5EF4-FFF2-40B4-BE49-F238E27FC236}">
                <a16:creationId xmlns:a16="http://schemas.microsoft.com/office/drawing/2014/main" id="{96A953B2-E73C-463D-BE1A-9FDB1891C02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F57D507-48D2-4A94-AA89-562A858EF97B}"/>
              </a:ext>
            </a:extLst>
          </p:cNvPr>
          <p:cNvSpPr>
            <a:spLocks noGrp="1"/>
          </p:cNvSpPr>
          <p:nvPr>
            <p:ph type="sldNum" sz="quarter" idx="12"/>
          </p:nvPr>
        </p:nvSpPr>
        <p:spPr/>
        <p:txBody>
          <a:bodyPr/>
          <a:lstStyle/>
          <a:p>
            <a:fld id="{25FB7523-2B6A-479B-BEC3-9B8263F8FE39}" type="slidenum">
              <a:rPr lang="en-US" smtClean="0"/>
              <a:t>26</a:t>
            </a:fld>
            <a:endParaRPr lang="en-US"/>
          </a:p>
        </p:txBody>
      </p:sp>
    </p:spTree>
    <p:extLst>
      <p:ext uri="{BB962C8B-B14F-4D97-AF65-F5344CB8AC3E}">
        <p14:creationId xmlns:p14="http://schemas.microsoft.com/office/powerpoint/2010/main" val="1105835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113D-9DA3-4495-86B2-8425C78FF1D9}"/>
              </a:ext>
            </a:extLst>
          </p:cNvPr>
          <p:cNvSpPr>
            <a:spLocks noGrp="1"/>
          </p:cNvSpPr>
          <p:nvPr>
            <p:ph type="title"/>
          </p:nvPr>
        </p:nvSpPr>
        <p:spPr/>
        <p:txBody>
          <a:bodyPr/>
          <a:lstStyle/>
          <a:p>
            <a:r>
              <a:rPr lang="en-US" dirty="0"/>
              <a:t>Informal Resolution Process </a:t>
            </a:r>
          </a:p>
        </p:txBody>
      </p:sp>
      <p:sp>
        <p:nvSpPr>
          <p:cNvPr id="3" name="Content Placeholder 2">
            <a:extLst>
              <a:ext uri="{FF2B5EF4-FFF2-40B4-BE49-F238E27FC236}">
                <a16:creationId xmlns:a16="http://schemas.microsoft.com/office/drawing/2014/main" id="{824BEC5F-2927-43CD-A5B6-9669D09E5FCC}"/>
              </a:ext>
            </a:extLst>
          </p:cNvPr>
          <p:cNvSpPr>
            <a:spLocks noGrp="1"/>
          </p:cNvSpPr>
          <p:nvPr>
            <p:ph idx="1"/>
          </p:nvPr>
        </p:nvSpPr>
        <p:spPr/>
        <p:txBody>
          <a:bodyPr/>
          <a:lstStyle/>
          <a:p>
            <a:pPr>
              <a:buFont typeface="Arial" panose="020B0604020202020204" pitchFamily="34" charset="0"/>
              <a:buChar char="•"/>
            </a:pPr>
            <a:r>
              <a:rPr lang="en-US" dirty="0"/>
              <a:t>No requirement that a school establish or offer an informal resolution process </a:t>
            </a:r>
          </a:p>
          <a:p>
            <a:pPr>
              <a:buFont typeface="Arial" panose="020B0604020202020204" pitchFamily="34" charset="0"/>
              <a:buChar char="•"/>
            </a:pPr>
            <a:r>
              <a:rPr lang="en-US" dirty="0"/>
              <a:t>It is available if and only if: </a:t>
            </a:r>
          </a:p>
          <a:p>
            <a:pPr lvl="1">
              <a:buFont typeface="Arial" panose="020B0604020202020204" pitchFamily="34" charset="0"/>
              <a:buChar char="•"/>
            </a:pPr>
            <a:r>
              <a:rPr lang="en-US" dirty="0"/>
              <a:t>A formal complaint has been filed </a:t>
            </a:r>
          </a:p>
          <a:p>
            <a:pPr lvl="1">
              <a:buFont typeface="Arial" panose="020B0604020202020204" pitchFamily="34" charset="0"/>
              <a:buChar char="•"/>
            </a:pPr>
            <a:r>
              <a:rPr lang="en-US" dirty="0"/>
              <a:t>School determines that informal resolution is appropriate </a:t>
            </a:r>
          </a:p>
          <a:p>
            <a:pPr lvl="1">
              <a:buFont typeface="Arial" panose="020B0604020202020204" pitchFamily="34" charset="0"/>
              <a:buChar char="•"/>
            </a:pPr>
            <a:r>
              <a:rPr lang="en-US" dirty="0"/>
              <a:t>Both parties provide fully informed, voluntary, written consent for informal resolution </a:t>
            </a:r>
          </a:p>
          <a:p>
            <a:pPr lvl="1"/>
            <a:endParaRPr lang="en-US" dirty="0"/>
          </a:p>
          <a:p>
            <a:pPr lvl="1"/>
            <a:endParaRPr lang="en-US" dirty="0"/>
          </a:p>
        </p:txBody>
      </p:sp>
      <p:sp>
        <p:nvSpPr>
          <p:cNvPr id="4" name="Footer Placeholder 3">
            <a:extLst>
              <a:ext uri="{FF2B5EF4-FFF2-40B4-BE49-F238E27FC236}">
                <a16:creationId xmlns:a16="http://schemas.microsoft.com/office/drawing/2014/main" id="{9922F99F-EB29-4A58-9558-8F03E266055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0294A0A-66C4-46C7-A397-1FABDFAC63C5}"/>
              </a:ext>
            </a:extLst>
          </p:cNvPr>
          <p:cNvSpPr>
            <a:spLocks noGrp="1"/>
          </p:cNvSpPr>
          <p:nvPr>
            <p:ph type="sldNum" sz="quarter" idx="12"/>
          </p:nvPr>
        </p:nvSpPr>
        <p:spPr/>
        <p:txBody>
          <a:bodyPr/>
          <a:lstStyle/>
          <a:p>
            <a:fld id="{25FB7523-2B6A-479B-BEC3-9B8263F8FE39}" type="slidenum">
              <a:rPr lang="en-US" smtClean="0"/>
              <a:t>27</a:t>
            </a:fld>
            <a:endParaRPr lang="en-US"/>
          </a:p>
        </p:txBody>
      </p:sp>
    </p:spTree>
    <p:extLst>
      <p:ext uri="{BB962C8B-B14F-4D97-AF65-F5344CB8AC3E}">
        <p14:creationId xmlns:p14="http://schemas.microsoft.com/office/powerpoint/2010/main" val="636826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840C6-F8F6-4FBA-AA0A-E4724BC1DC62}"/>
              </a:ext>
            </a:extLst>
          </p:cNvPr>
          <p:cNvSpPr>
            <a:spLocks noGrp="1"/>
          </p:cNvSpPr>
          <p:nvPr>
            <p:ph type="title"/>
          </p:nvPr>
        </p:nvSpPr>
        <p:spPr/>
        <p:txBody>
          <a:bodyPr/>
          <a:lstStyle/>
          <a:p>
            <a:r>
              <a:rPr lang="en-US" dirty="0"/>
              <a:t>The Investigation </a:t>
            </a:r>
          </a:p>
        </p:txBody>
      </p:sp>
      <p:sp>
        <p:nvSpPr>
          <p:cNvPr id="3" name="Content Placeholder 2">
            <a:extLst>
              <a:ext uri="{FF2B5EF4-FFF2-40B4-BE49-F238E27FC236}">
                <a16:creationId xmlns:a16="http://schemas.microsoft.com/office/drawing/2014/main" id="{81059ED1-4213-4E69-9880-BF66F80DF0B2}"/>
              </a:ext>
            </a:extLst>
          </p:cNvPr>
          <p:cNvSpPr>
            <a:spLocks noGrp="1"/>
          </p:cNvSpPr>
          <p:nvPr>
            <p:ph idx="1"/>
          </p:nvPr>
        </p:nvSpPr>
        <p:spPr/>
        <p:txBody>
          <a:bodyPr/>
          <a:lstStyle/>
          <a:p>
            <a:r>
              <a:rPr lang="en-US" dirty="0"/>
              <a:t>Schools must now determine which standard of proof they will require for claims of sexual harassment: </a:t>
            </a:r>
          </a:p>
          <a:p>
            <a:pPr lvl="1"/>
            <a:r>
              <a:rPr lang="en-US" dirty="0"/>
              <a:t>Preponderance of the evidence: “More likely than not” to have occurred. </a:t>
            </a:r>
          </a:p>
          <a:p>
            <a:pPr lvl="1"/>
            <a:r>
              <a:rPr lang="en-US" dirty="0"/>
              <a:t>Clear and convincing evidence: Higher than Preponderance of the evidence, but less than beyond a reasonable doubt. This standard requires that the event alleged is “highly probable” </a:t>
            </a:r>
          </a:p>
          <a:p>
            <a:r>
              <a:rPr lang="en-US" dirty="0"/>
              <a:t>Schools are likely currently using the preponderance of the evidence standard </a:t>
            </a:r>
          </a:p>
        </p:txBody>
      </p:sp>
      <p:sp>
        <p:nvSpPr>
          <p:cNvPr id="4" name="Footer Placeholder 3">
            <a:extLst>
              <a:ext uri="{FF2B5EF4-FFF2-40B4-BE49-F238E27FC236}">
                <a16:creationId xmlns:a16="http://schemas.microsoft.com/office/drawing/2014/main" id="{7234700A-A162-4580-8BF4-54C2A304124C}"/>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75D5058-CDA0-4168-8870-9AC988B361F1}"/>
              </a:ext>
            </a:extLst>
          </p:cNvPr>
          <p:cNvSpPr>
            <a:spLocks noGrp="1"/>
          </p:cNvSpPr>
          <p:nvPr>
            <p:ph type="sldNum" sz="quarter" idx="12"/>
          </p:nvPr>
        </p:nvSpPr>
        <p:spPr/>
        <p:txBody>
          <a:bodyPr/>
          <a:lstStyle/>
          <a:p>
            <a:fld id="{25FB7523-2B6A-479B-BEC3-9B8263F8FE39}" type="slidenum">
              <a:rPr lang="en-US" smtClean="0"/>
              <a:t>28</a:t>
            </a:fld>
            <a:endParaRPr lang="en-US"/>
          </a:p>
        </p:txBody>
      </p:sp>
    </p:spTree>
    <p:extLst>
      <p:ext uri="{BB962C8B-B14F-4D97-AF65-F5344CB8AC3E}">
        <p14:creationId xmlns:p14="http://schemas.microsoft.com/office/powerpoint/2010/main" val="2708339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C435-2517-4BCD-962E-FAFCB1B57302}"/>
              </a:ext>
            </a:extLst>
          </p:cNvPr>
          <p:cNvSpPr>
            <a:spLocks noGrp="1"/>
          </p:cNvSpPr>
          <p:nvPr>
            <p:ph type="title"/>
          </p:nvPr>
        </p:nvSpPr>
        <p:spPr/>
        <p:txBody>
          <a:bodyPr/>
          <a:lstStyle/>
          <a:p>
            <a:r>
              <a:rPr lang="en-US" dirty="0"/>
              <a:t>The Key Players – Title IX Coordinator </a:t>
            </a:r>
          </a:p>
        </p:txBody>
      </p:sp>
      <p:sp>
        <p:nvSpPr>
          <p:cNvPr id="3" name="Content Placeholder 2">
            <a:extLst>
              <a:ext uri="{FF2B5EF4-FFF2-40B4-BE49-F238E27FC236}">
                <a16:creationId xmlns:a16="http://schemas.microsoft.com/office/drawing/2014/main" id="{4F9775EA-6959-42F3-9CCF-6A36559412DD}"/>
              </a:ext>
            </a:extLst>
          </p:cNvPr>
          <p:cNvSpPr>
            <a:spLocks noGrp="1"/>
          </p:cNvSpPr>
          <p:nvPr>
            <p:ph idx="1"/>
          </p:nvPr>
        </p:nvSpPr>
        <p:spPr/>
        <p:txBody>
          <a:bodyPr/>
          <a:lstStyle/>
          <a:p>
            <a:r>
              <a:rPr lang="en-US" dirty="0"/>
              <a:t>Employee designated to ensure compliance with regulations and receive complaints </a:t>
            </a:r>
          </a:p>
          <a:p>
            <a:pPr lvl="1"/>
            <a:r>
              <a:rPr lang="en-US" dirty="0"/>
              <a:t>Must identify the Name, Title, Office Address, Email address, and telephone number of this employee on the school’s website and post all Title IX materials </a:t>
            </a:r>
          </a:p>
          <a:p>
            <a:pPr lvl="1"/>
            <a:r>
              <a:rPr lang="en-US" dirty="0"/>
              <a:t>Monitor schools compliance with Title IX </a:t>
            </a:r>
          </a:p>
          <a:p>
            <a:pPr lvl="1"/>
            <a:r>
              <a:rPr lang="en-US" dirty="0"/>
              <a:t>Ensure training is provided </a:t>
            </a:r>
          </a:p>
          <a:p>
            <a:pPr lvl="1"/>
            <a:r>
              <a:rPr lang="en-US" dirty="0"/>
              <a:t>Coordinate investigations and resolutions of reports </a:t>
            </a:r>
          </a:p>
          <a:p>
            <a:pPr lvl="1"/>
            <a:r>
              <a:rPr lang="en-US" dirty="0"/>
              <a:t>Ensure appropriate actions to eliminate sexual harassment to prevent recurrence </a:t>
            </a:r>
          </a:p>
          <a:p>
            <a:pPr lvl="1"/>
            <a:r>
              <a:rPr lang="en-US" dirty="0"/>
              <a:t>Review efforts to ensure the educational setting is free from sexual harassment </a:t>
            </a:r>
          </a:p>
        </p:txBody>
      </p:sp>
      <p:sp>
        <p:nvSpPr>
          <p:cNvPr id="4" name="Footer Placeholder 3">
            <a:extLst>
              <a:ext uri="{FF2B5EF4-FFF2-40B4-BE49-F238E27FC236}">
                <a16:creationId xmlns:a16="http://schemas.microsoft.com/office/drawing/2014/main" id="{486AB6CA-39C7-48B2-B043-90D414C2420E}"/>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096C8FA1-C106-4ED3-B4F0-E98A9FD92A7D}"/>
              </a:ext>
            </a:extLst>
          </p:cNvPr>
          <p:cNvSpPr>
            <a:spLocks noGrp="1"/>
          </p:cNvSpPr>
          <p:nvPr>
            <p:ph type="sldNum" sz="quarter" idx="12"/>
          </p:nvPr>
        </p:nvSpPr>
        <p:spPr/>
        <p:txBody>
          <a:bodyPr/>
          <a:lstStyle/>
          <a:p>
            <a:fld id="{25FB7523-2B6A-479B-BEC3-9B8263F8FE39}" type="slidenum">
              <a:rPr lang="en-US" smtClean="0"/>
              <a:t>29</a:t>
            </a:fld>
            <a:endParaRPr lang="en-US"/>
          </a:p>
        </p:txBody>
      </p:sp>
    </p:spTree>
    <p:extLst>
      <p:ext uri="{BB962C8B-B14F-4D97-AF65-F5344CB8AC3E}">
        <p14:creationId xmlns:p14="http://schemas.microsoft.com/office/powerpoint/2010/main" val="282182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950F1-6E4C-4792-BBB8-F8B2EECC7CB7}"/>
              </a:ext>
            </a:extLst>
          </p:cNvPr>
          <p:cNvSpPr>
            <a:spLocks noGrp="1"/>
          </p:cNvSpPr>
          <p:nvPr>
            <p:ph type="title"/>
          </p:nvPr>
        </p:nvSpPr>
        <p:spPr/>
        <p:txBody>
          <a:bodyPr/>
          <a:lstStyle/>
          <a:p>
            <a:r>
              <a:rPr lang="en-US" dirty="0"/>
              <a:t>Background Overview </a:t>
            </a:r>
          </a:p>
        </p:txBody>
      </p:sp>
      <p:sp>
        <p:nvSpPr>
          <p:cNvPr id="3" name="Content Placeholder 2">
            <a:extLst>
              <a:ext uri="{FF2B5EF4-FFF2-40B4-BE49-F238E27FC236}">
                <a16:creationId xmlns:a16="http://schemas.microsoft.com/office/drawing/2014/main" id="{01E73BB7-4B3D-401E-860F-C6D77437E0BA}"/>
              </a:ext>
            </a:extLst>
          </p:cNvPr>
          <p:cNvSpPr>
            <a:spLocks noGrp="1"/>
          </p:cNvSpPr>
          <p:nvPr>
            <p:ph idx="1"/>
          </p:nvPr>
        </p:nvSpPr>
        <p:spPr>
          <a:xfrm>
            <a:off x="1154954" y="2273417"/>
            <a:ext cx="10052738" cy="4412609"/>
          </a:xfrm>
        </p:spPr>
        <p:txBody>
          <a:bodyPr>
            <a:normAutofit/>
          </a:bodyPr>
          <a:lstStyle/>
          <a:p>
            <a:pPr>
              <a:buFont typeface="Arial" panose="020B0604020202020204" pitchFamily="34" charset="0"/>
              <a:buChar char="•"/>
            </a:pPr>
            <a:r>
              <a:rPr lang="en-US" sz="2200" dirty="0"/>
              <a:t>What is Title IX?</a:t>
            </a:r>
          </a:p>
          <a:p>
            <a:pPr lvl="1">
              <a:buFont typeface="Arial" panose="020B0604020202020204" pitchFamily="34" charset="0"/>
              <a:buChar char="•"/>
            </a:pPr>
            <a:r>
              <a:rPr lang="en-US" sz="2200" dirty="0"/>
              <a:t>Federal Civil Rights Statute that prohibits discrimination on the basis of sex in education programs and activities that receive Federal financial assistance. </a:t>
            </a:r>
          </a:p>
          <a:p>
            <a:pPr>
              <a:buFont typeface="Arial" panose="020B0604020202020204" pitchFamily="34" charset="0"/>
              <a:buChar char="•"/>
            </a:pPr>
            <a:r>
              <a:rPr lang="en-US" sz="2200" dirty="0"/>
              <a:t>What are the objectives of Title IX? </a:t>
            </a:r>
          </a:p>
          <a:p>
            <a:pPr lvl="1">
              <a:buFont typeface="Arial" panose="020B0604020202020204" pitchFamily="34" charset="0"/>
              <a:buChar char="•"/>
            </a:pPr>
            <a:r>
              <a:rPr lang="en-US" sz="2200" dirty="0"/>
              <a:t>1) To avoid the use of Federal resources to support discriminatory practices; </a:t>
            </a:r>
          </a:p>
          <a:p>
            <a:pPr lvl="1">
              <a:buFont typeface="Arial" panose="020B0604020202020204" pitchFamily="34" charset="0"/>
              <a:buChar char="•"/>
            </a:pPr>
            <a:r>
              <a:rPr lang="en-US" sz="2200" dirty="0"/>
              <a:t>2) To provide individual citizens effective protection against those practices.</a:t>
            </a:r>
          </a:p>
          <a:p>
            <a:pPr lvl="2">
              <a:buFont typeface="Arial" panose="020B0604020202020204" pitchFamily="34" charset="0"/>
              <a:buChar char="•"/>
            </a:pPr>
            <a:r>
              <a:rPr lang="en-US" sz="2200" i="1" dirty="0"/>
              <a:t>Cannon v. University of Chicago, Supreme Court, 1979 </a:t>
            </a:r>
          </a:p>
          <a:p>
            <a:endParaRPr lang="en-US" dirty="0"/>
          </a:p>
        </p:txBody>
      </p:sp>
      <p:sp>
        <p:nvSpPr>
          <p:cNvPr id="4" name="Slide Number Placeholder 3">
            <a:extLst>
              <a:ext uri="{FF2B5EF4-FFF2-40B4-BE49-F238E27FC236}">
                <a16:creationId xmlns:a16="http://schemas.microsoft.com/office/drawing/2014/main" id="{82B2CB7F-37A0-489D-9969-D45837069316}"/>
              </a:ext>
            </a:extLst>
          </p:cNvPr>
          <p:cNvSpPr>
            <a:spLocks noGrp="1"/>
          </p:cNvSpPr>
          <p:nvPr>
            <p:ph type="sldNum" sz="quarter" idx="12"/>
          </p:nvPr>
        </p:nvSpPr>
        <p:spPr/>
        <p:txBody>
          <a:bodyPr/>
          <a:lstStyle/>
          <a:p>
            <a:fld id="{25FB7523-2B6A-479B-BEC3-9B8263F8FE39}" type="slidenum">
              <a:rPr lang="en-US" smtClean="0"/>
              <a:t>3</a:t>
            </a:fld>
            <a:endParaRPr lang="en-US"/>
          </a:p>
        </p:txBody>
      </p:sp>
      <p:sp>
        <p:nvSpPr>
          <p:cNvPr id="5" name="Footer Placeholder 4">
            <a:extLst>
              <a:ext uri="{FF2B5EF4-FFF2-40B4-BE49-F238E27FC236}">
                <a16:creationId xmlns:a16="http://schemas.microsoft.com/office/drawing/2014/main" id="{1BD329D5-6D77-406B-A8B8-DD81F9FFB01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445430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C325D-A843-4397-8FAC-D908B25C1FC9}"/>
              </a:ext>
            </a:extLst>
          </p:cNvPr>
          <p:cNvSpPr>
            <a:spLocks noGrp="1"/>
          </p:cNvSpPr>
          <p:nvPr>
            <p:ph type="title"/>
          </p:nvPr>
        </p:nvSpPr>
        <p:spPr/>
        <p:txBody>
          <a:bodyPr/>
          <a:lstStyle/>
          <a:p>
            <a:r>
              <a:rPr lang="en-US" dirty="0"/>
              <a:t>Title IX Coordinator Continued </a:t>
            </a:r>
          </a:p>
        </p:txBody>
      </p:sp>
      <p:sp>
        <p:nvSpPr>
          <p:cNvPr id="3" name="Content Placeholder 2">
            <a:extLst>
              <a:ext uri="{FF2B5EF4-FFF2-40B4-BE49-F238E27FC236}">
                <a16:creationId xmlns:a16="http://schemas.microsoft.com/office/drawing/2014/main" id="{0D6E2514-FF6F-442F-A9DD-C380DB8C755D}"/>
              </a:ext>
            </a:extLst>
          </p:cNvPr>
          <p:cNvSpPr>
            <a:spLocks noGrp="1"/>
          </p:cNvSpPr>
          <p:nvPr>
            <p:ph idx="1"/>
          </p:nvPr>
        </p:nvSpPr>
        <p:spPr/>
        <p:txBody>
          <a:bodyPr/>
          <a:lstStyle/>
          <a:p>
            <a:r>
              <a:rPr lang="en-US" dirty="0"/>
              <a:t>Contacts each complainant to discuss supportive measures </a:t>
            </a:r>
          </a:p>
          <a:p>
            <a:r>
              <a:rPr lang="en-US" dirty="0"/>
              <a:t>Considers the complainants wishes regarding such measures </a:t>
            </a:r>
          </a:p>
          <a:p>
            <a:r>
              <a:rPr lang="en-US" dirty="0"/>
              <a:t>Explains formal complaint process to complainant </a:t>
            </a:r>
          </a:p>
          <a:p>
            <a:r>
              <a:rPr lang="en-US" dirty="0"/>
              <a:t>Treats complainants and respondents equitably </a:t>
            </a:r>
          </a:p>
          <a:p>
            <a:r>
              <a:rPr lang="en-US" dirty="0"/>
              <a:t>Implement remedies where there is a founded case of sexual harassment </a:t>
            </a:r>
          </a:p>
          <a:p>
            <a:r>
              <a:rPr lang="en-US" dirty="0"/>
              <a:t>May impose disciplinary sanctions </a:t>
            </a:r>
          </a:p>
        </p:txBody>
      </p:sp>
      <p:sp>
        <p:nvSpPr>
          <p:cNvPr id="4" name="Footer Placeholder 3">
            <a:extLst>
              <a:ext uri="{FF2B5EF4-FFF2-40B4-BE49-F238E27FC236}">
                <a16:creationId xmlns:a16="http://schemas.microsoft.com/office/drawing/2014/main" id="{4282AC25-B2B1-43D3-9A95-23AC1C6C2CB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A7FEC8B-03BC-4878-8ACD-FB4099CF5722}"/>
              </a:ext>
            </a:extLst>
          </p:cNvPr>
          <p:cNvSpPr>
            <a:spLocks noGrp="1"/>
          </p:cNvSpPr>
          <p:nvPr>
            <p:ph type="sldNum" sz="quarter" idx="12"/>
          </p:nvPr>
        </p:nvSpPr>
        <p:spPr/>
        <p:txBody>
          <a:bodyPr/>
          <a:lstStyle/>
          <a:p>
            <a:fld id="{25FB7523-2B6A-479B-BEC3-9B8263F8FE39}" type="slidenum">
              <a:rPr lang="en-US" smtClean="0"/>
              <a:t>30</a:t>
            </a:fld>
            <a:endParaRPr lang="en-US"/>
          </a:p>
        </p:txBody>
      </p:sp>
    </p:spTree>
    <p:extLst>
      <p:ext uri="{BB962C8B-B14F-4D97-AF65-F5344CB8AC3E}">
        <p14:creationId xmlns:p14="http://schemas.microsoft.com/office/powerpoint/2010/main" val="2346344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4EE44-E19B-48D0-9CEC-3DD05ADDB5B6}"/>
              </a:ext>
            </a:extLst>
          </p:cNvPr>
          <p:cNvSpPr>
            <a:spLocks noGrp="1"/>
          </p:cNvSpPr>
          <p:nvPr>
            <p:ph type="title"/>
          </p:nvPr>
        </p:nvSpPr>
        <p:spPr/>
        <p:txBody>
          <a:bodyPr/>
          <a:lstStyle/>
          <a:p>
            <a:r>
              <a:rPr lang="en-US" dirty="0"/>
              <a:t>Title IX Coordinator Continued </a:t>
            </a:r>
          </a:p>
        </p:txBody>
      </p:sp>
      <p:sp>
        <p:nvSpPr>
          <p:cNvPr id="3" name="Content Placeholder 2">
            <a:extLst>
              <a:ext uri="{FF2B5EF4-FFF2-40B4-BE49-F238E27FC236}">
                <a16:creationId xmlns:a16="http://schemas.microsoft.com/office/drawing/2014/main" id="{15D3C1E6-CC0C-4A4A-8DA1-577D6DB19D0C}"/>
              </a:ext>
            </a:extLst>
          </p:cNvPr>
          <p:cNvSpPr>
            <a:spLocks noGrp="1"/>
          </p:cNvSpPr>
          <p:nvPr>
            <p:ph idx="1"/>
          </p:nvPr>
        </p:nvSpPr>
        <p:spPr/>
        <p:txBody>
          <a:bodyPr/>
          <a:lstStyle/>
          <a:p>
            <a:r>
              <a:rPr lang="en-US" dirty="0"/>
              <a:t>The Title IX Coordinator may (and should) have a trained designee/designees who have the skill and ability to execute the duties of the Title IX Coordinator in the event that the Title IX Coordinator is unable to do so </a:t>
            </a:r>
          </a:p>
          <a:p>
            <a:r>
              <a:rPr lang="en-US" dirty="0"/>
              <a:t>Title IX Coordinators should not have other job duties that may create a conflict of interest </a:t>
            </a:r>
          </a:p>
          <a:p>
            <a:pPr lvl="1"/>
            <a:r>
              <a:rPr lang="en-US" dirty="0"/>
              <a:t>Example: Coach, Solicitor</a:t>
            </a:r>
          </a:p>
        </p:txBody>
      </p:sp>
      <p:sp>
        <p:nvSpPr>
          <p:cNvPr id="4" name="Footer Placeholder 3">
            <a:extLst>
              <a:ext uri="{FF2B5EF4-FFF2-40B4-BE49-F238E27FC236}">
                <a16:creationId xmlns:a16="http://schemas.microsoft.com/office/drawing/2014/main" id="{470B7531-8482-41B7-84A9-1A6BB7146FE9}"/>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3A64925F-17D4-4C45-83E6-443633678A93}"/>
              </a:ext>
            </a:extLst>
          </p:cNvPr>
          <p:cNvSpPr>
            <a:spLocks noGrp="1"/>
          </p:cNvSpPr>
          <p:nvPr>
            <p:ph type="sldNum" sz="quarter" idx="12"/>
          </p:nvPr>
        </p:nvSpPr>
        <p:spPr/>
        <p:txBody>
          <a:bodyPr/>
          <a:lstStyle/>
          <a:p>
            <a:fld id="{25FB7523-2B6A-479B-BEC3-9B8263F8FE39}" type="slidenum">
              <a:rPr lang="en-US" smtClean="0"/>
              <a:t>31</a:t>
            </a:fld>
            <a:endParaRPr lang="en-US"/>
          </a:p>
        </p:txBody>
      </p:sp>
    </p:spTree>
    <p:extLst>
      <p:ext uri="{BB962C8B-B14F-4D97-AF65-F5344CB8AC3E}">
        <p14:creationId xmlns:p14="http://schemas.microsoft.com/office/powerpoint/2010/main" val="1425204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56DE1-45D6-4B16-8A6E-CA5B1C7CECDE}"/>
              </a:ext>
            </a:extLst>
          </p:cNvPr>
          <p:cNvSpPr>
            <a:spLocks noGrp="1"/>
          </p:cNvSpPr>
          <p:nvPr>
            <p:ph type="title"/>
          </p:nvPr>
        </p:nvSpPr>
        <p:spPr/>
        <p:txBody>
          <a:bodyPr/>
          <a:lstStyle/>
          <a:p>
            <a:r>
              <a:rPr lang="en-US" dirty="0"/>
              <a:t>Investigator </a:t>
            </a:r>
          </a:p>
        </p:txBody>
      </p:sp>
      <p:sp>
        <p:nvSpPr>
          <p:cNvPr id="3" name="Content Placeholder 2">
            <a:extLst>
              <a:ext uri="{FF2B5EF4-FFF2-40B4-BE49-F238E27FC236}">
                <a16:creationId xmlns:a16="http://schemas.microsoft.com/office/drawing/2014/main" id="{585959A6-37C0-49DE-B294-CB2341A61DBE}"/>
              </a:ext>
            </a:extLst>
          </p:cNvPr>
          <p:cNvSpPr>
            <a:spLocks noGrp="1"/>
          </p:cNvSpPr>
          <p:nvPr>
            <p:ph idx="1"/>
          </p:nvPr>
        </p:nvSpPr>
        <p:spPr/>
        <p:txBody>
          <a:bodyPr/>
          <a:lstStyle/>
          <a:p>
            <a:r>
              <a:rPr lang="en-US" dirty="0"/>
              <a:t>Assigned by the Title IX Coordinator</a:t>
            </a:r>
          </a:p>
          <a:p>
            <a:pPr lvl="1"/>
            <a:r>
              <a:rPr lang="en-US" dirty="0"/>
              <a:t>Impartial, unbiased and free from conflicts </a:t>
            </a:r>
          </a:p>
          <a:p>
            <a:pPr lvl="1"/>
            <a:r>
              <a:rPr lang="en-US" dirty="0"/>
              <a:t>Oversees prompt gathering of facts based on the filing of the formal complaint </a:t>
            </a:r>
          </a:p>
          <a:p>
            <a:pPr lvl="1"/>
            <a:r>
              <a:rPr lang="en-US" dirty="0"/>
              <a:t>Communicates with all participants throughout the investigation </a:t>
            </a:r>
          </a:p>
          <a:p>
            <a:pPr lvl="1"/>
            <a:r>
              <a:rPr lang="en-US" dirty="0"/>
              <a:t>Provides notice of delay </a:t>
            </a:r>
          </a:p>
          <a:p>
            <a:pPr lvl="1"/>
            <a:r>
              <a:rPr lang="en-US" dirty="0"/>
              <a:t>Understands “relevance” and “standard of proof” in order to create a report that summarizes relevant evidence  </a:t>
            </a:r>
          </a:p>
          <a:p>
            <a:endParaRPr lang="en-US" dirty="0"/>
          </a:p>
        </p:txBody>
      </p:sp>
      <p:sp>
        <p:nvSpPr>
          <p:cNvPr id="4" name="Footer Placeholder 3">
            <a:extLst>
              <a:ext uri="{FF2B5EF4-FFF2-40B4-BE49-F238E27FC236}">
                <a16:creationId xmlns:a16="http://schemas.microsoft.com/office/drawing/2014/main" id="{6760A7AD-0B16-44D9-99BA-3BD51C66569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054D4192-A34F-4FE7-BE54-ED231457C957}"/>
              </a:ext>
            </a:extLst>
          </p:cNvPr>
          <p:cNvSpPr>
            <a:spLocks noGrp="1"/>
          </p:cNvSpPr>
          <p:nvPr>
            <p:ph type="sldNum" sz="quarter" idx="12"/>
          </p:nvPr>
        </p:nvSpPr>
        <p:spPr/>
        <p:txBody>
          <a:bodyPr/>
          <a:lstStyle/>
          <a:p>
            <a:fld id="{25FB7523-2B6A-479B-BEC3-9B8263F8FE39}" type="slidenum">
              <a:rPr lang="en-US" smtClean="0"/>
              <a:t>32</a:t>
            </a:fld>
            <a:endParaRPr lang="en-US"/>
          </a:p>
        </p:txBody>
      </p:sp>
    </p:spTree>
    <p:extLst>
      <p:ext uri="{BB962C8B-B14F-4D97-AF65-F5344CB8AC3E}">
        <p14:creationId xmlns:p14="http://schemas.microsoft.com/office/powerpoint/2010/main" val="859182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8A35B-2905-4A09-B902-2F9B38CC2FFE}"/>
              </a:ext>
            </a:extLst>
          </p:cNvPr>
          <p:cNvSpPr>
            <a:spLocks noGrp="1"/>
          </p:cNvSpPr>
          <p:nvPr>
            <p:ph type="title"/>
          </p:nvPr>
        </p:nvSpPr>
        <p:spPr/>
        <p:txBody>
          <a:bodyPr/>
          <a:lstStyle/>
          <a:p>
            <a:r>
              <a:rPr lang="en-US" dirty="0"/>
              <a:t>Decision Maker </a:t>
            </a:r>
          </a:p>
        </p:txBody>
      </p:sp>
      <p:sp>
        <p:nvSpPr>
          <p:cNvPr id="3" name="Content Placeholder 2">
            <a:extLst>
              <a:ext uri="{FF2B5EF4-FFF2-40B4-BE49-F238E27FC236}">
                <a16:creationId xmlns:a16="http://schemas.microsoft.com/office/drawing/2014/main" id="{ACF41379-D462-4465-9AAE-265B1E7E96CC}"/>
              </a:ext>
            </a:extLst>
          </p:cNvPr>
          <p:cNvSpPr>
            <a:spLocks noGrp="1"/>
          </p:cNvSpPr>
          <p:nvPr>
            <p:ph idx="1"/>
          </p:nvPr>
        </p:nvSpPr>
        <p:spPr/>
        <p:txBody>
          <a:bodyPr/>
          <a:lstStyle/>
          <a:p>
            <a:r>
              <a:rPr lang="en-US" dirty="0"/>
              <a:t>Must understand (via training) how to accurately evaluate the relevant evidence </a:t>
            </a:r>
          </a:p>
          <a:p>
            <a:pPr lvl="1"/>
            <a:r>
              <a:rPr lang="en-US" dirty="0"/>
              <a:t>Evidence is relevant if: </a:t>
            </a:r>
          </a:p>
          <a:p>
            <a:r>
              <a:rPr lang="en-US" dirty="0"/>
              <a:t>Must use independent judgment </a:t>
            </a:r>
          </a:p>
          <a:p>
            <a:r>
              <a:rPr lang="en-US" dirty="0"/>
              <a:t>Must be free from conflicts of interest, or bias for or against complainants or respondents and receive special training on impartiality </a:t>
            </a:r>
          </a:p>
        </p:txBody>
      </p:sp>
      <p:sp>
        <p:nvSpPr>
          <p:cNvPr id="4" name="Footer Placeholder 3">
            <a:extLst>
              <a:ext uri="{FF2B5EF4-FFF2-40B4-BE49-F238E27FC236}">
                <a16:creationId xmlns:a16="http://schemas.microsoft.com/office/drawing/2014/main" id="{EFBAB1E0-B634-4F5B-8D94-BD7357F87EA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5FF1CA1-F29C-4BD0-B868-FF47D755C1A7}"/>
              </a:ext>
            </a:extLst>
          </p:cNvPr>
          <p:cNvSpPr>
            <a:spLocks noGrp="1"/>
          </p:cNvSpPr>
          <p:nvPr>
            <p:ph type="sldNum" sz="quarter" idx="12"/>
          </p:nvPr>
        </p:nvSpPr>
        <p:spPr/>
        <p:txBody>
          <a:bodyPr/>
          <a:lstStyle/>
          <a:p>
            <a:fld id="{25FB7523-2B6A-479B-BEC3-9B8263F8FE39}" type="slidenum">
              <a:rPr lang="en-US" smtClean="0"/>
              <a:t>33</a:t>
            </a:fld>
            <a:endParaRPr lang="en-US"/>
          </a:p>
        </p:txBody>
      </p:sp>
    </p:spTree>
    <p:extLst>
      <p:ext uri="{BB962C8B-B14F-4D97-AF65-F5344CB8AC3E}">
        <p14:creationId xmlns:p14="http://schemas.microsoft.com/office/powerpoint/2010/main" val="622277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E15B1-3063-4B89-9922-6E2012C1BAA4}"/>
              </a:ext>
            </a:extLst>
          </p:cNvPr>
          <p:cNvSpPr>
            <a:spLocks noGrp="1"/>
          </p:cNvSpPr>
          <p:nvPr>
            <p:ph type="title"/>
          </p:nvPr>
        </p:nvSpPr>
        <p:spPr/>
        <p:txBody>
          <a:bodyPr/>
          <a:lstStyle/>
          <a:p>
            <a:r>
              <a:rPr lang="en-US" dirty="0"/>
              <a:t>Initiating the Investigation </a:t>
            </a:r>
          </a:p>
        </p:txBody>
      </p:sp>
      <p:sp>
        <p:nvSpPr>
          <p:cNvPr id="3" name="Content Placeholder 2">
            <a:extLst>
              <a:ext uri="{FF2B5EF4-FFF2-40B4-BE49-F238E27FC236}">
                <a16:creationId xmlns:a16="http://schemas.microsoft.com/office/drawing/2014/main" id="{77679B0B-AC4F-4EB5-83C6-357851CA9FFE}"/>
              </a:ext>
            </a:extLst>
          </p:cNvPr>
          <p:cNvSpPr>
            <a:spLocks noGrp="1"/>
          </p:cNvSpPr>
          <p:nvPr>
            <p:ph idx="1"/>
          </p:nvPr>
        </p:nvSpPr>
        <p:spPr/>
        <p:txBody>
          <a:bodyPr/>
          <a:lstStyle/>
          <a:p>
            <a:r>
              <a:rPr lang="en-US" dirty="0"/>
              <a:t>When a school begins an investigation, it must provide both the complainant and respondent with notice</a:t>
            </a:r>
          </a:p>
          <a:p>
            <a:pPr lvl="1"/>
            <a:r>
              <a:rPr lang="en-US" dirty="0"/>
              <a:t>Schools Grievance Process </a:t>
            </a:r>
          </a:p>
          <a:p>
            <a:pPr lvl="1"/>
            <a:r>
              <a:rPr lang="en-US" dirty="0"/>
              <a:t>Must include whether there is an opportunity to engage in informal resolution; if this is an option it must be included in initial notice </a:t>
            </a:r>
          </a:p>
          <a:p>
            <a:r>
              <a:rPr lang="en-US" dirty="0"/>
              <a:t>Initial Notice must contain:</a:t>
            </a:r>
          </a:p>
          <a:p>
            <a:pPr lvl="1"/>
            <a:r>
              <a:rPr lang="en-US" dirty="0"/>
              <a:t>Key details of alleged sexual harassment of incident (date/location; alleged misconduct; who was involved</a:t>
            </a:r>
          </a:p>
          <a:p>
            <a:pPr lvl="1"/>
            <a:r>
              <a:rPr lang="en-US" dirty="0"/>
              <a:t>Statement that the respondent is presumed not responsible and can only be found to be responsible following investigation process</a:t>
            </a:r>
          </a:p>
          <a:p>
            <a:pPr marL="457200" lvl="1" indent="0">
              <a:buNone/>
            </a:pPr>
            <a:endParaRPr lang="en-US" dirty="0"/>
          </a:p>
        </p:txBody>
      </p:sp>
      <p:sp>
        <p:nvSpPr>
          <p:cNvPr id="4" name="Footer Placeholder 3">
            <a:extLst>
              <a:ext uri="{FF2B5EF4-FFF2-40B4-BE49-F238E27FC236}">
                <a16:creationId xmlns:a16="http://schemas.microsoft.com/office/drawing/2014/main" id="{47003933-2F96-4150-8CC6-2940D85DCA69}"/>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6F888AE-C629-4425-B187-A6E86A9578D3}"/>
              </a:ext>
            </a:extLst>
          </p:cNvPr>
          <p:cNvSpPr>
            <a:spLocks noGrp="1"/>
          </p:cNvSpPr>
          <p:nvPr>
            <p:ph type="sldNum" sz="quarter" idx="12"/>
          </p:nvPr>
        </p:nvSpPr>
        <p:spPr/>
        <p:txBody>
          <a:bodyPr/>
          <a:lstStyle/>
          <a:p>
            <a:fld id="{25FB7523-2B6A-479B-BEC3-9B8263F8FE39}" type="slidenum">
              <a:rPr lang="en-US" smtClean="0"/>
              <a:t>34</a:t>
            </a:fld>
            <a:endParaRPr lang="en-US"/>
          </a:p>
        </p:txBody>
      </p:sp>
    </p:spTree>
    <p:extLst>
      <p:ext uri="{BB962C8B-B14F-4D97-AF65-F5344CB8AC3E}">
        <p14:creationId xmlns:p14="http://schemas.microsoft.com/office/powerpoint/2010/main" val="34451402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D1F3-2B24-42DE-A368-616D2EB2DC24}"/>
              </a:ext>
            </a:extLst>
          </p:cNvPr>
          <p:cNvSpPr>
            <a:spLocks noGrp="1"/>
          </p:cNvSpPr>
          <p:nvPr>
            <p:ph type="title"/>
          </p:nvPr>
        </p:nvSpPr>
        <p:spPr/>
        <p:txBody>
          <a:bodyPr/>
          <a:lstStyle/>
          <a:p>
            <a:r>
              <a:rPr lang="en-US" dirty="0"/>
              <a:t>Initial Notice </a:t>
            </a:r>
          </a:p>
        </p:txBody>
      </p:sp>
      <p:sp>
        <p:nvSpPr>
          <p:cNvPr id="3" name="Content Placeholder 2">
            <a:extLst>
              <a:ext uri="{FF2B5EF4-FFF2-40B4-BE49-F238E27FC236}">
                <a16:creationId xmlns:a16="http://schemas.microsoft.com/office/drawing/2014/main" id="{9B207053-D182-4245-B167-C0D64E9C70AA}"/>
              </a:ext>
            </a:extLst>
          </p:cNvPr>
          <p:cNvSpPr>
            <a:spLocks noGrp="1"/>
          </p:cNvSpPr>
          <p:nvPr>
            <p:ph idx="1"/>
          </p:nvPr>
        </p:nvSpPr>
        <p:spPr/>
        <p:txBody>
          <a:bodyPr/>
          <a:lstStyle/>
          <a:p>
            <a:r>
              <a:rPr lang="en-US" dirty="0"/>
              <a:t>Initial Notice must also contain: </a:t>
            </a:r>
          </a:p>
          <a:p>
            <a:pPr lvl="1"/>
            <a:r>
              <a:rPr lang="en-US" dirty="0"/>
              <a:t>Parties are entitled to an advisor of their choice </a:t>
            </a:r>
          </a:p>
          <a:p>
            <a:pPr lvl="2"/>
            <a:r>
              <a:rPr lang="en-US" dirty="0"/>
              <a:t>Can be attorney but does not have to be </a:t>
            </a:r>
          </a:p>
          <a:p>
            <a:pPr lvl="1"/>
            <a:r>
              <a:rPr lang="en-US" dirty="0"/>
              <a:t>Parties may request to inspect and review all evidence </a:t>
            </a:r>
          </a:p>
          <a:p>
            <a:pPr lvl="1"/>
            <a:r>
              <a:rPr lang="en-US" dirty="0"/>
              <a:t>Must contain information regarding prohibition against providing false statements or providing false evidence </a:t>
            </a:r>
          </a:p>
          <a:p>
            <a:r>
              <a:rPr lang="en-US" dirty="0"/>
              <a:t>Initial Notice </a:t>
            </a:r>
            <a:r>
              <a:rPr lang="en-US" b="1" dirty="0"/>
              <a:t>must </a:t>
            </a:r>
            <a:r>
              <a:rPr lang="en-US" dirty="0"/>
              <a:t>be provided prior to the initiation of an investigation, and give respondent sufficient time to prepare before an investigatory interview </a:t>
            </a:r>
          </a:p>
        </p:txBody>
      </p:sp>
      <p:sp>
        <p:nvSpPr>
          <p:cNvPr id="4" name="Footer Placeholder 3">
            <a:extLst>
              <a:ext uri="{FF2B5EF4-FFF2-40B4-BE49-F238E27FC236}">
                <a16:creationId xmlns:a16="http://schemas.microsoft.com/office/drawing/2014/main" id="{1F176191-4EEB-406B-8E6C-763DA28FE4D1}"/>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374C87D7-5A66-4F61-BFC1-B113B4438C43}"/>
              </a:ext>
            </a:extLst>
          </p:cNvPr>
          <p:cNvSpPr>
            <a:spLocks noGrp="1"/>
          </p:cNvSpPr>
          <p:nvPr>
            <p:ph type="sldNum" sz="quarter" idx="12"/>
          </p:nvPr>
        </p:nvSpPr>
        <p:spPr/>
        <p:txBody>
          <a:bodyPr/>
          <a:lstStyle/>
          <a:p>
            <a:fld id="{25FB7523-2B6A-479B-BEC3-9B8263F8FE39}" type="slidenum">
              <a:rPr lang="en-US" smtClean="0"/>
              <a:t>35</a:t>
            </a:fld>
            <a:endParaRPr lang="en-US"/>
          </a:p>
        </p:txBody>
      </p:sp>
    </p:spTree>
    <p:extLst>
      <p:ext uri="{BB962C8B-B14F-4D97-AF65-F5344CB8AC3E}">
        <p14:creationId xmlns:p14="http://schemas.microsoft.com/office/powerpoint/2010/main" val="2583706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9217-22D6-449E-A9FE-FFC5B95775C6}"/>
              </a:ext>
            </a:extLst>
          </p:cNvPr>
          <p:cNvSpPr>
            <a:spLocks noGrp="1"/>
          </p:cNvSpPr>
          <p:nvPr>
            <p:ph type="title"/>
          </p:nvPr>
        </p:nvSpPr>
        <p:spPr/>
        <p:txBody>
          <a:bodyPr/>
          <a:lstStyle/>
          <a:p>
            <a:r>
              <a:rPr lang="en-US" dirty="0"/>
              <a:t>Mandatory Dismissals of Complaints </a:t>
            </a:r>
          </a:p>
        </p:txBody>
      </p:sp>
      <p:sp>
        <p:nvSpPr>
          <p:cNvPr id="3" name="Content Placeholder 2">
            <a:extLst>
              <a:ext uri="{FF2B5EF4-FFF2-40B4-BE49-F238E27FC236}">
                <a16:creationId xmlns:a16="http://schemas.microsoft.com/office/drawing/2014/main" id="{69BDFFD9-6DD4-44C9-8348-07976733D8F7}"/>
              </a:ext>
            </a:extLst>
          </p:cNvPr>
          <p:cNvSpPr>
            <a:spLocks noGrp="1"/>
          </p:cNvSpPr>
          <p:nvPr>
            <p:ph idx="1"/>
          </p:nvPr>
        </p:nvSpPr>
        <p:spPr/>
        <p:txBody>
          <a:bodyPr/>
          <a:lstStyle/>
          <a:p>
            <a:r>
              <a:rPr lang="en-US" dirty="0"/>
              <a:t>A school must dismiss a complaint if:</a:t>
            </a:r>
          </a:p>
          <a:p>
            <a:pPr lvl="1"/>
            <a:r>
              <a:rPr lang="en-US" dirty="0"/>
              <a:t>Conduct described does not meet definition of sexual harassment; </a:t>
            </a:r>
          </a:p>
          <a:p>
            <a:pPr lvl="1"/>
            <a:r>
              <a:rPr lang="en-US" dirty="0"/>
              <a:t>Conduct alleged did not occur in the school’s education program or activity; </a:t>
            </a:r>
          </a:p>
          <a:p>
            <a:pPr lvl="1"/>
            <a:r>
              <a:rPr lang="en-US" dirty="0"/>
              <a:t>Conduct alleged did not occur in the United States </a:t>
            </a:r>
          </a:p>
        </p:txBody>
      </p:sp>
      <p:sp>
        <p:nvSpPr>
          <p:cNvPr id="4" name="Footer Placeholder 3">
            <a:extLst>
              <a:ext uri="{FF2B5EF4-FFF2-40B4-BE49-F238E27FC236}">
                <a16:creationId xmlns:a16="http://schemas.microsoft.com/office/drawing/2014/main" id="{0F6C0761-C72A-4865-B759-ABCB46F7A7B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B441F3C-93D5-472E-9548-61ADC244CD96}"/>
              </a:ext>
            </a:extLst>
          </p:cNvPr>
          <p:cNvSpPr>
            <a:spLocks noGrp="1"/>
          </p:cNvSpPr>
          <p:nvPr>
            <p:ph type="sldNum" sz="quarter" idx="12"/>
          </p:nvPr>
        </p:nvSpPr>
        <p:spPr/>
        <p:txBody>
          <a:bodyPr/>
          <a:lstStyle/>
          <a:p>
            <a:fld id="{25FB7523-2B6A-479B-BEC3-9B8263F8FE39}" type="slidenum">
              <a:rPr lang="en-US" smtClean="0"/>
              <a:t>36</a:t>
            </a:fld>
            <a:endParaRPr lang="en-US"/>
          </a:p>
        </p:txBody>
      </p:sp>
    </p:spTree>
    <p:extLst>
      <p:ext uri="{BB962C8B-B14F-4D97-AF65-F5344CB8AC3E}">
        <p14:creationId xmlns:p14="http://schemas.microsoft.com/office/powerpoint/2010/main" val="1707643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467CA-3358-45CE-B7F5-0C585F64BB91}"/>
              </a:ext>
            </a:extLst>
          </p:cNvPr>
          <p:cNvSpPr>
            <a:spLocks noGrp="1"/>
          </p:cNvSpPr>
          <p:nvPr>
            <p:ph type="title"/>
          </p:nvPr>
        </p:nvSpPr>
        <p:spPr/>
        <p:txBody>
          <a:bodyPr/>
          <a:lstStyle/>
          <a:p>
            <a:r>
              <a:rPr lang="en-US" dirty="0"/>
              <a:t>Discretionary Dismissals </a:t>
            </a:r>
          </a:p>
        </p:txBody>
      </p:sp>
      <p:sp>
        <p:nvSpPr>
          <p:cNvPr id="3" name="Content Placeholder 2">
            <a:extLst>
              <a:ext uri="{FF2B5EF4-FFF2-40B4-BE49-F238E27FC236}">
                <a16:creationId xmlns:a16="http://schemas.microsoft.com/office/drawing/2014/main" id="{0E784566-ACD1-4AC9-8031-9C498E5A5234}"/>
              </a:ext>
            </a:extLst>
          </p:cNvPr>
          <p:cNvSpPr>
            <a:spLocks noGrp="1"/>
          </p:cNvSpPr>
          <p:nvPr>
            <p:ph idx="1"/>
          </p:nvPr>
        </p:nvSpPr>
        <p:spPr>
          <a:xfrm>
            <a:off x="1154954" y="2650634"/>
            <a:ext cx="8825659" cy="3416300"/>
          </a:xfrm>
        </p:spPr>
        <p:txBody>
          <a:bodyPr/>
          <a:lstStyle/>
          <a:p>
            <a:r>
              <a:rPr lang="en-US" dirty="0"/>
              <a:t>A school </a:t>
            </a:r>
            <a:r>
              <a:rPr lang="en-US" b="1" dirty="0"/>
              <a:t>may </a:t>
            </a:r>
            <a:r>
              <a:rPr lang="en-US" dirty="0"/>
              <a:t>dismiss a complaint or some allegations if:</a:t>
            </a:r>
          </a:p>
          <a:p>
            <a:pPr lvl="1"/>
            <a:r>
              <a:rPr lang="en-US" dirty="0"/>
              <a:t>Complainant wishes to withdraw formal complaint or some allegations </a:t>
            </a:r>
          </a:p>
          <a:p>
            <a:pPr lvl="1"/>
            <a:r>
              <a:rPr lang="en-US" dirty="0"/>
              <a:t>If respondent is no longer enrolled or employed by school </a:t>
            </a:r>
          </a:p>
          <a:p>
            <a:pPr lvl="1"/>
            <a:r>
              <a:rPr lang="en-US" dirty="0"/>
              <a:t>Or if school is prevented from gathering evidence sufficient to reach a determination about allegations </a:t>
            </a:r>
          </a:p>
          <a:p>
            <a:r>
              <a:rPr lang="en-US" dirty="0"/>
              <a:t>But may still proceed </a:t>
            </a:r>
          </a:p>
        </p:txBody>
      </p:sp>
      <p:sp>
        <p:nvSpPr>
          <p:cNvPr id="4" name="Footer Placeholder 3">
            <a:extLst>
              <a:ext uri="{FF2B5EF4-FFF2-40B4-BE49-F238E27FC236}">
                <a16:creationId xmlns:a16="http://schemas.microsoft.com/office/drawing/2014/main" id="{B99A01B5-6C84-4400-85B7-77C51429D03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8AD75E48-6675-41CB-9330-408FE84EDD05}"/>
              </a:ext>
            </a:extLst>
          </p:cNvPr>
          <p:cNvSpPr>
            <a:spLocks noGrp="1"/>
          </p:cNvSpPr>
          <p:nvPr>
            <p:ph type="sldNum" sz="quarter" idx="12"/>
          </p:nvPr>
        </p:nvSpPr>
        <p:spPr/>
        <p:txBody>
          <a:bodyPr/>
          <a:lstStyle/>
          <a:p>
            <a:fld id="{25FB7523-2B6A-479B-BEC3-9B8263F8FE39}" type="slidenum">
              <a:rPr lang="en-US" smtClean="0"/>
              <a:t>37</a:t>
            </a:fld>
            <a:endParaRPr lang="en-US"/>
          </a:p>
        </p:txBody>
      </p:sp>
    </p:spTree>
    <p:extLst>
      <p:ext uri="{BB962C8B-B14F-4D97-AF65-F5344CB8AC3E}">
        <p14:creationId xmlns:p14="http://schemas.microsoft.com/office/powerpoint/2010/main" val="4103317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DFC8-9990-4CD1-8172-BB58BE8D9848}"/>
              </a:ext>
            </a:extLst>
          </p:cNvPr>
          <p:cNvSpPr>
            <a:spLocks noGrp="1"/>
          </p:cNvSpPr>
          <p:nvPr>
            <p:ph type="title"/>
          </p:nvPr>
        </p:nvSpPr>
        <p:spPr/>
        <p:txBody>
          <a:bodyPr/>
          <a:lstStyle/>
          <a:p>
            <a:r>
              <a:rPr lang="en-US" dirty="0"/>
              <a:t>Dismissal Process </a:t>
            </a:r>
          </a:p>
        </p:txBody>
      </p:sp>
      <p:sp>
        <p:nvSpPr>
          <p:cNvPr id="3" name="Content Placeholder 2">
            <a:extLst>
              <a:ext uri="{FF2B5EF4-FFF2-40B4-BE49-F238E27FC236}">
                <a16:creationId xmlns:a16="http://schemas.microsoft.com/office/drawing/2014/main" id="{73B2C40A-DFD4-4228-88B2-A6E5BB5E6BE5}"/>
              </a:ext>
            </a:extLst>
          </p:cNvPr>
          <p:cNvSpPr>
            <a:spLocks noGrp="1"/>
          </p:cNvSpPr>
          <p:nvPr>
            <p:ph idx="1"/>
          </p:nvPr>
        </p:nvSpPr>
        <p:spPr/>
        <p:txBody>
          <a:bodyPr/>
          <a:lstStyle/>
          <a:p>
            <a:r>
              <a:rPr lang="en-US" dirty="0"/>
              <a:t>When a complaint is dismissed in its entirety or in part, the school must promptly send written notice of the dismissal and the reason for dismissal to the parties </a:t>
            </a:r>
          </a:p>
          <a:p>
            <a:r>
              <a:rPr lang="en-US" dirty="0"/>
              <a:t>Both parties have a right to appeal this decision </a:t>
            </a:r>
          </a:p>
          <a:p>
            <a:r>
              <a:rPr lang="en-US" dirty="0"/>
              <a:t>Must include appeal process in dismissal notice </a:t>
            </a:r>
          </a:p>
        </p:txBody>
      </p:sp>
      <p:sp>
        <p:nvSpPr>
          <p:cNvPr id="4" name="Footer Placeholder 3">
            <a:extLst>
              <a:ext uri="{FF2B5EF4-FFF2-40B4-BE49-F238E27FC236}">
                <a16:creationId xmlns:a16="http://schemas.microsoft.com/office/drawing/2014/main" id="{356473FE-9B3F-4BE4-9E59-B4C84FAEEBA9}"/>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DB7E88E-DFE0-450F-8DC5-D96C8B0791DE}"/>
              </a:ext>
            </a:extLst>
          </p:cNvPr>
          <p:cNvSpPr>
            <a:spLocks noGrp="1"/>
          </p:cNvSpPr>
          <p:nvPr>
            <p:ph type="sldNum" sz="quarter" idx="12"/>
          </p:nvPr>
        </p:nvSpPr>
        <p:spPr/>
        <p:txBody>
          <a:bodyPr/>
          <a:lstStyle/>
          <a:p>
            <a:fld id="{25FB7523-2B6A-479B-BEC3-9B8263F8FE39}" type="slidenum">
              <a:rPr lang="en-US" smtClean="0"/>
              <a:t>38</a:t>
            </a:fld>
            <a:endParaRPr lang="en-US"/>
          </a:p>
        </p:txBody>
      </p:sp>
    </p:spTree>
    <p:extLst>
      <p:ext uri="{BB962C8B-B14F-4D97-AF65-F5344CB8AC3E}">
        <p14:creationId xmlns:p14="http://schemas.microsoft.com/office/powerpoint/2010/main" val="3895835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A8D41-6147-4684-86C7-1C560533328B}"/>
              </a:ext>
            </a:extLst>
          </p:cNvPr>
          <p:cNvSpPr>
            <a:spLocks noGrp="1"/>
          </p:cNvSpPr>
          <p:nvPr>
            <p:ph type="title"/>
          </p:nvPr>
        </p:nvSpPr>
        <p:spPr/>
        <p:txBody>
          <a:bodyPr/>
          <a:lstStyle/>
          <a:p>
            <a:r>
              <a:rPr lang="en-US" dirty="0"/>
              <a:t>Investigation </a:t>
            </a:r>
          </a:p>
        </p:txBody>
      </p:sp>
      <p:sp>
        <p:nvSpPr>
          <p:cNvPr id="3" name="Content Placeholder 2">
            <a:extLst>
              <a:ext uri="{FF2B5EF4-FFF2-40B4-BE49-F238E27FC236}">
                <a16:creationId xmlns:a16="http://schemas.microsoft.com/office/drawing/2014/main" id="{8F0D10E8-6C44-45E3-98EE-8FF5F4EC4FC7}"/>
              </a:ext>
            </a:extLst>
          </p:cNvPr>
          <p:cNvSpPr>
            <a:spLocks noGrp="1"/>
          </p:cNvSpPr>
          <p:nvPr>
            <p:ph idx="1"/>
          </p:nvPr>
        </p:nvSpPr>
        <p:spPr/>
        <p:txBody>
          <a:bodyPr/>
          <a:lstStyle/>
          <a:p>
            <a:r>
              <a:rPr lang="en-US" dirty="0"/>
              <a:t>Gathering Evidence: </a:t>
            </a:r>
          </a:p>
          <a:p>
            <a:pPr lvl="1"/>
            <a:r>
              <a:rPr lang="en-US" dirty="0"/>
              <a:t>Witness interviews and statements </a:t>
            </a:r>
          </a:p>
          <a:p>
            <a:pPr lvl="1"/>
            <a:r>
              <a:rPr lang="en-US" dirty="0"/>
              <a:t>Review of video footage </a:t>
            </a:r>
          </a:p>
          <a:p>
            <a:pPr lvl="1"/>
            <a:r>
              <a:rPr lang="en-US" dirty="0"/>
              <a:t>Review of screen shots that may be relevant </a:t>
            </a:r>
          </a:p>
          <a:p>
            <a:pPr lvl="1"/>
            <a:r>
              <a:rPr lang="en-US" dirty="0"/>
              <a:t>May review outside reports if they are provided, but school does not otherwise have right to access such reports (medical report, police report, etc.) </a:t>
            </a:r>
          </a:p>
          <a:p>
            <a:pPr lvl="1"/>
            <a:r>
              <a:rPr lang="en-US" dirty="0"/>
              <a:t>Any other evidence that either party provides </a:t>
            </a:r>
          </a:p>
          <a:p>
            <a:r>
              <a:rPr lang="en-US" dirty="0"/>
              <a:t>Both parties must be given the opportunity to provide evidence, have access to an advisor, and participation </a:t>
            </a:r>
            <a:r>
              <a:rPr lang="en-US"/>
              <a:t>of advisor </a:t>
            </a:r>
            <a:r>
              <a:rPr lang="en-US" dirty="0"/>
              <a:t>for any meetings or hearings </a:t>
            </a:r>
          </a:p>
        </p:txBody>
      </p:sp>
      <p:sp>
        <p:nvSpPr>
          <p:cNvPr id="4" name="Footer Placeholder 3">
            <a:extLst>
              <a:ext uri="{FF2B5EF4-FFF2-40B4-BE49-F238E27FC236}">
                <a16:creationId xmlns:a16="http://schemas.microsoft.com/office/drawing/2014/main" id="{E907122E-1FBD-459B-96E6-A417F94BEDC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C829DD2-4342-4353-A1D1-6CD373B8CED0}"/>
              </a:ext>
            </a:extLst>
          </p:cNvPr>
          <p:cNvSpPr>
            <a:spLocks noGrp="1"/>
          </p:cNvSpPr>
          <p:nvPr>
            <p:ph type="sldNum" sz="quarter" idx="12"/>
          </p:nvPr>
        </p:nvSpPr>
        <p:spPr/>
        <p:txBody>
          <a:bodyPr/>
          <a:lstStyle/>
          <a:p>
            <a:fld id="{25FB7523-2B6A-479B-BEC3-9B8263F8FE39}" type="slidenum">
              <a:rPr lang="en-US" smtClean="0"/>
              <a:t>39</a:t>
            </a:fld>
            <a:endParaRPr lang="en-US"/>
          </a:p>
        </p:txBody>
      </p:sp>
    </p:spTree>
    <p:extLst>
      <p:ext uri="{BB962C8B-B14F-4D97-AF65-F5344CB8AC3E}">
        <p14:creationId xmlns:p14="http://schemas.microsoft.com/office/powerpoint/2010/main" val="1093473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F672A-57B2-4D6A-A30E-3E5C1B8FA6F2}"/>
              </a:ext>
            </a:extLst>
          </p:cNvPr>
          <p:cNvSpPr>
            <a:spLocks noGrp="1"/>
          </p:cNvSpPr>
          <p:nvPr>
            <p:ph type="title"/>
          </p:nvPr>
        </p:nvSpPr>
        <p:spPr/>
        <p:txBody>
          <a:bodyPr/>
          <a:lstStyle/>
          <a:p>
            <a:r>
              <a:rPr lang="en-US" dirty="0"/>
              <a:t>The Final Regulations </a:t>
            </a:r>
          </a:p>
        </p:txBody>
      </p:sp>
      <p:sp>
        <p:nvSpPr>
          <p:cNvPr id="3" name="Content Placeholder 2">
            <a:extLst>
              <a:ext uri="{FF2B5EF4-FFF2-40B4-BE49-F238E27FC236}">
                <a16:creationId xmlns:a16="http://schemas.microsoft.com/office/drawing/2014/main" id="{EF142CF0-EA9E-424A-94FA-A352877EEBAF}"/>
              </a:ext>
            </a:extLst>
          </p:cNvPr>
          <p:cNvSpPr>
            <a:spLocks noGrp="1"/>
          </p:cNvSpPr>
          <p:nvPr>
            <p:ph idx="1"/>
          </p:nvPr>
        </p:nvSpPr>
        <p:spPr/>
        <p:txBody>
          <a:bodyPr>
            <a:normAutofit/>
          </a:bodyPr>
          <a:lstStyle/>
          <a:p>
            <a:pPr>
              <a:buFont typeface="Arial" panose="020B0604020202020204" pitchFamily="34" charset="0"/>
              <a:buChar char="•"/>
            </a:pPr>
            <a:r>
              <a:rPr lang="en-US" sz="2200" dirty="0"/>
              <a:t>The regulations have the full effect of law and override any past guidance. </a:t>
            </a:r>
          </a:p>
          <a:p>
            <a:pPr>
              <a:buFont typeface="Arial" panose="020B0604020202020204" pitchFamily="34" charset="0"/>
              <a:buChar char="•"/>
            </a:pPr>
            <a:r>
              <a:rPr lang="en-US" sz="2200" dirty="0"/>
              <a:t>These regulations are legally binding and therefore provide the mechanisms that schools must use to respond to allegations of sexual harassment. </a:t>
            </a:r>
          </a:p>
        </p:txBody>
      </p:sp>
      <p:sp>
        <p:nvSpPr>
          <p:cNvPr id="4" name="Slide Number Placeholder 3">
            <a:extLst>
              <a:ext uri="{FF2B5EF4-FFF2-40B4-BE49-F238E27FC236}">
                <a16:creationId xmlns:a16="http://schemas.microsoft.com/office/drawing/2014/main" id="{C01E354F-6EE4-48E7-A420-EE31F255E61F}"/>
              </a:ext>
            </a:extLst>
          </p:cNvPr>
          <p:cNvSpPr>
            <a:spLocks noGrp="1"/>
          </p:cNvSpPr>
          <p:nvPr>
            <p:ph type="sldNum" sz="quarter" idx="12"/>
          </p:nvPr>
        </p:nvSpPr>
        <p:spPr/>
        <p:txBody>
          <a:bodyPr/>
          <a:lstStyle/>
          <a:p>
            <a:fld id="{25FB7523-2B6A-479B-BEC3-9B8263F8FE39}" type="slidenum">
              <a:rPr lang="en-US" smtClean="0"/>
              <a:t>4</a:t>
            </a:fld>
            <a:endParaRPr lang="en-US"/>
          </a:p>
        </p:txBody>
      </p:sp>
      <p:sp>
        <p:nvSpPr>
          <p:cNvPr id="5" name="Footer Placeholder 4">
            <a:extLst>
              <a:ext uri="{FF2B5EF4-FFF2-40B4-BE49-F238E27FC236}">
                <a16:creationId xmlns:a16="http://schemas.microsoft.com/office/drawing/2014/main" id="{AE1E37D4-D6FF-49AC-802C-E81F1460239F}"/>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710543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F0671-4608-4C27-8C3B-5B3F366B5FAA}"/>
              </a:ext>
            </a:extLst>
          </p:cNvPr>
          <p:cNvSpPr>
            <a:spLocks noGrp="1"/>
          </p:cNvSpPr>
          <p:nvPr>
            <p:ph type="title"/>
          </p:nvPr>
        </p:nvSpPr>
        <p:spPr/>
        <p:txBody>
          <a:bodyPr/>
          <a:lstStyle/>
          <a:p>
            <a:r>
              <a:rPr lang="en-US" dirty="0"/>
              <a:t>Investigation Process continued </a:t>
            </a:r>
          </a:p>
        </p:txBody>
      </p:sp>
      <p:sp>
        <p:nvSpPr>
          <p:cNvPr id="3" name="Content Placeholder 2">
            <a:extLst>
              <a:ext uri="{FF2B5EF4-FFF2-40B4-BE49-F238E27FC236}">
                <a16:creationId xmlns:a16="http://schemas.microsoft.com/office/drawing/2014/main" id="{984FAB62-E02C-488E-A092-0313F868E32B}"/>
              </a:ext>
            </a:extLst>
          </p:cNvPr>
          <p:cNvSpPr>
            <a:spLocks noGrp="1"/>
          </p:cNvSpPr>
          <p:nvPr>
            <p:ph idx="1"/>
          </p:nvPr>
        </p:nvSpPr>
        <p:spPr/>
        <p:txBody>
          <a:bodyPr/>
          <a:lstStyle/>
          <a:p>
            <a:r>
              <a:rPr lang="en-US" dirty="0"/>
              <a:t>School must provide written notice, including date, time, location, participants, and purpose of all hearings, </a:t>
            </a:r>
            <a:r>
              <a:rPr lang="en-US" b="1" dirty="0"/>
              <a:t>interviews, </a:t>
            </a:r>
            <a:r>
              <a:rPr lang="en-US" dirty="0"/>
              <a:t>or other meetings, with sufficient time for the party to prepare. </a:t>
            </a:r>
          </a:p>
          <a:p>
            <a:r>
              <a:rPr lang="en-US" dirty="0"/>
              <a:t>School must also provide equal opportunity for parties and advisors to inspect and review evidence obtained by the school as part of its investigation if the information is directly related to the allegation raised in the formal complaint and a right to respond to the evidence </a:t>
            </a:r>
          </a:p>
          <a:p>
            <a:pPr marL="0" indent="0">
              <a:buNone/>
            </a:pPr>
            <a:endParaRPr lang="en-US" dirty="0"/>
          </a:p>
        </p:txBody>
      </p:sp>
      <p:sp>
        <p:nvSpPr>
          <p:cNvPr id="4" name="Footer Placeholder 3">
            <a:extLst>
              <a:ext uri="{FF2B5EF4-FFF2-40B4-BE49-F238E27FC236}">
                <a16:creationId xmlns:a16="http://schemas.microsoft.com/office/drawing/2014/main" id="{D7B741C1-F0A1-4D18-A80B-F8C5E54AE55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26E7954-2744-4DAB-BAAE-1F67B691C76C}"/>
              </a:ext>
            </a:extLst>
          </p:cNvPr>
          <p:cNvSpPr>
            <a:spLocks noGrp="1"/>
          </p:cNvSpPr>
          <p:nvPr>
            <p:ph type="sldNum" sz="quarter" idx="12"/>
          </p:nvPr>
        </p:nvSpPr>
        <p:spPr/>
        <p:txBody>
          <a:bodyPr/>
          <a:lstStyle/>
          <a:p>
            <a:fld id="{25FB7523-2B6A-479B-BEC3-9B8263F8FE39}" type="slidenum">
              <a:rPr lang="en-US" smtClean="0"/>
              <a:t>40</a:t>
            </a:fld>
            <a:endParaRPr lang="en-US"/>
          </a:p>
        </p:txBody>
      </p:sp>
    </p:spTree>
    <p:extLst>
      <p:ext uri="{BB962C8B-B14F-4D97-AF65-F5344CB8AC3E}">
        <p14:creationId xmlns:p14="http://schemas.microsoft.com/office/powerpoint/2010/main" val="436863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4928F-28DA-470F-ADE4-8770D199B55F}"/>
              </a:ext>
            </a:extLst>
          </p:cNvPr>
          <p:cNvSpPr>
            <a:spLocks noGrp="1"/>
          </p:cNvSpPr>
          <p:nvPr>
            <p:ph type="title"/>
          </p:nvPr>
        </p:nvSpPr>
        <p:spPr/>
        <p:txBody>
          <a:bodyPr/>
          <a:lstStyle/>
          <a:p>
            <a:r>
              <a:rPr lang="en-US" dirty="0"/>
              <a:t>Investigative Report </a:t>
            </a:r>
          </a:p>
        </p:txBody>
      </p:sp>
      <p:sp>
        <p:nvSpPr>
          <p:cNvPr id="3" name="Content Placeholder 2">
            <a:extLst>
              <a:ext uri="{FF2B5EF4-FFF2-40B4-BE49-F238E27FC236}">
                <a16:creationId xmlns:a16="http://schemas.microsoft.com/office/drawing/2014/main" id="{A1C374E1-2E09-4B31-8958-C2DADB65AE05}"/>
              </a:ext>
            </a:extLst>
          </p:cNvPr>
          <p:cNvSpPr>
            <a:spLocks noGrp="1"/>
          </p:cNvSpPr>
          <p:nvPr>
            <p:ph idx="1"/>
          </p:nvPr>
        </p:nvSpPr>
        <p:spPr/>
        <p:txBody>
          <a:bodyPr/>
          <a:lstStyle/>
          <a:p>
            <a:r>
              <a:rPr lang="en-US" dirty="0"/>
              <a:t>Must be prepared after investigation </a:t>
            </a:r>
          </a:p>
          <a:p>
            <a:r>
              <a:rPr lang="en-US" dirty="0"/>
              <a:t>No requirement on length; but must summarize all steps taken during interview process </a:t>
            </a:r>
          </a:p>
          <a:p>
            <a:r>
              <a:rPr lang="en-US" dirty="0"/>
              <a:t>Report cannot be issued until the evidence sharing has occurred </a:t>
            </a:r>
          </a:p>
          <a:p>
            <a:pPr lvl="1"/>
            <a:r>
              <a:rPr lang="en-US" dirty="0"/>
              <a:t>And parties given at least ten (10) days to respond to evidence in writing </a:t>
            </a:r>
          </a:p>
          <a:p>
            <a:pPr lvl="1"/>
            <a:r>
              <a:rPr lang="en-US" dirty="0"/>
              <a:t>If a written response to the evidence is provided, this must also be included in the investigation, and summary of such included in the report</a:t>
            </a:r>
          </a:p>
          <a:p>
            <a:r>
              <a:rPr lang="en-US" dirty="0"/>
              <a:t>After these steps have occurred then report can be provided to the parties at least ten (10) days prior to the determination of any responsibility, or 10 days prior to hearing, if hearing occurs </a:t>
            </a:r>
          </a:p>
        </p:txBody>
      </p:sp>
      <p:sp>
        <p:nvSpPr>
          <p:cNvPr id="4" name="Footer Placeholder 3">
            <a:extLst>
              <a:ext uri="{FF2B5EF4-FFF2-40B4-BE49-F238E27FC236}">
                <a16:creationId xmlns:a16="http://schemas.microsoft.com/office/drawing/2014/main" id="{8C8DC74F-A659-475B-A857-EAA3ED5BFB0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C85BA81-1E5A-4FC9-8566-F341B90E50A8}"/>
              </a:ext>
            </a:extLst>
          </p:cNvPr>
          <p:cNvSpPr>
            <a:spLocks noGrp="1"/>
          </p:cNvSpPr>
          <p:nvPr>
            <p:ph type="sldNum" sz="quarter" idx="12"/>
          </p:nvPr>
        </p:nvSpPr>
        <p:spPr/>
        <p:txBody>
          <a:bodyPr/>
          <a:lstStyle/>
          <a:p>
            <a:fld id="{25FB7523-2B6A-479B-BEC3-9B8263F8FE39}" type="slidenum">
              <a:rPr lang="en-US" smtClean="0"/>
              <a:t>41</a:t>
            </a:fld>
            <a:endParaRPr lang="en-US"/>
          </a:p>
        </p:txBody>
      </p:sp>
    </p:spTree>
    <p:extLst>
      <p:ext uri="{BB962C8B-B14F-4D97-AF65-F5344CB8AC3E}">
        <p14:creationId xmlns:p14="http://schemas.microsoft.com/office/powerpoint/2010/main" val="2331253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2F88D-1A74-4CAC-BD15-53812A7CA028}"/>
              </a:ext>
            </a:extLst>
          </p:cNvPr>
          <p:cNvSpPr>
            <a:spLocks noGrp="1"/>
          </p:cNvSpPr>
          <p:nvPr>
            <p:ph type="title"/>
          </p:nvPr>
        </p:nvSpPr>
        <p:spPr/>
        <p:txBody>
          <a:bodyPr/>
          <a:lstStyle/>
          <a:p>
            <a:r>
              <a:rPr lang="en-US" dirty="0"/>
              <a:t>Hearings </a:t>
            </a:r>
          </a:p>
        </p:txBody>
      </p:sp>
      <p:sp>
        <p:nvSpPr>
          <p:cNvPr id="3" name="Content Placeholder 2">
            <a:extLst>
              <a:ext uri="{FF2B5EF4-FFF2-40B4-BE49-F238E27FC236}">
                <a16:creationId xmlns:a16="http://schemas.microsoft.com/office/drawing/2014/main" id="{EB974030-BAC9-4726-92C9-311DC2F768E9}"/>
              </a:ext>
            </a:extLst>
          </p:cNvPr>
          <p:cNvSpPr>
            <a:spLocks noGrp="1"/>
          </p:cNvSpPr>
          <p:nvPr>
            <p:ph idx="1"/>
          </p:nvPr>
        </p:nvSpPr>
        <p:spPr/>
        <p:txBody>
          <a:bodyPr>
            <a:normAutofit fontScale="92500" lnSpcReduction="10000"/>
          </a:bodyPr>
          <a:lstStyle/>
          <a:p>
            <a:r>
              <a:rPr lang="en-US" dirty="0"/>
              <a:t>Elementary and secondary schools have option but NOT obligation to hold a hearing </a:t>
            </a:r>
          </a:p>
          <a:p>
            <a:pPr lvl="1"/>
            <a:r>
              <a:rPr lang="en-US" dirty="0"/>
              <a:t>If no hearing, parties must be given opportunity to submit relevant, written questions to each other, before the decision maker reaches a determination</a:t>
            </a:r>
          </a:p>
          <a:p>
            <a:pPr lvl="1"/>
            <a:r>
              <a:rPr lang="en-US" dirty="0"/>
              <a:t>If a question is provided and a decision maker chooses not to ask that question, the decision maker must state why he/she opted not to ask that question (why it was not deemed to be relevant to the hearing) </a:t>
            </a:r>
          </a:p>
          <a:p>
            <a:pPr lvl="1"/>
            <a:r>
              <a:rPr lang="en-US" dirty="0"/>
              <a:t>Questions and evidence about a complainant’s prior sexual history are </a:t>
            </a:r>
            <a:r>
              <a:rPr lang="en-US" b="1" dirty="0"/>
              <a:t>not </a:t>
            </a:r>
            <a:r>
              <a:rPr lang="en-US" dirty="0"/>
              <a:t>relevant, with two limited exceptions:</a:t>
            </a:r>
          </a:p>
          <a:p>
            <a:pPr lvl="2"/>
            <a:r>
              <a:rPr lang="en-US" dirty="0"/>
              <a:t>Where information is offered to prove that someone other than respondent committed sexual harassment </a:t>
            </a:r>
          </a:p>
          <a:p>
            <a:pPr lvl="2"/>
            <a:r>
              <a:rPr lang="en-US" dirty="0"/>
              <a:t>Or it related to sexual behavior between complainant and respondent and is offered to prove consent </a:t>
            </a:r>
          </a:p>
          <a:p>
            <a:pPr lvl="2"/>
            <a:endParaRPr lang="en-US" dirty="0"/>
          </a:p>
        </p:txBody>
      </p:sp>
      <p:sp>
        <p:nvSpPr>
          <p:cNvPr id="4" name="Footer Placeholder 3">
            <a:extLst>
              <a:ext uri="{FF2B5EF4-FFF2-40B4-BE49-F238E27FC236}">
                <a16:creationId xmlns:a16="http://schemas.microsoft.com/office/drawing/2014/main" id="{688B73CC-F5C1-478E-97D1-04E615F793AC}"/>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3F81EA9-5670-4DD0-8887-24460A59EFF2}"/>
              </a:ext>
            </a:extLst>
          </p:cNvPr>
          <p:cNvSpPr>
            <a:spLocks noGrp="1"/>
          </p:cNvSpPr>
          <p:nvPr>
            <p:ph type="sldNum" sz="quarter" idx="12"/>
          </p:nvPr>
        </p:nvSpPr>
        <p:spPr/>
        <p:txBody>
          <a:bodyPr/>
          <a:lstStyle/>
          <a:p>
            <a:fld id="{25FB7523-2B6A-479B-BEC3-9B8263F8FE39}" type="slidenum">
              <a:rPr lang="en-US" smtClean="0"/>
              <a:t>42</a:t>
            </a:fld>
            <a:endParaRPr lang="en-US"/>
          </a:p>
        </p:txBody>
      </p:sp>
    </p:spTree>
    <p:extLst>
      <p:ext uri="{BB962C8B-B14F-4D97-AF65-F5344CB8AC3E}">
        <p14:creationId xmlns:p14="http://schemas.microsoft.com/office/powerpoint/2010/main" val="2724922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ED2F-2513-48DD-B425-52A0BE82C473}"/>
              </a:ext>
            </a:extLst>
          </p:cNvPr>
          <p:cNvSpPr>
            <a:spLocks noGrp="1"/>
          </p:cNvSpPr>
          <p:nvPr>
            <p:ph type="title"/>
          </p:nvPr>
        </p:nvSpPr>
        <p:spPr/>
        <p:txBody>
          <a:bodyPr/>
          <a:lstStyle/>
          <a:p>
            <a:r>
              <a:rPr lang="en-US" dirty="0"/>
              <a:t>Hearings </a:t>
            </a:r>
          </a:p>
        </p:txBody>
      </p:sp>
      <p:sp>
        <p:nvSpPr>
          <p:cNvPr id="3" name="Content Placeholder 2">
            <a:extLst>
              <a:ext uri="{FF2B5EF4-FFF2-40B4-BE49-F238E27FC236}">
                <a16:creationId xmlns:a16="http://schemas.microsoft.com/office/drawing/2014/main" id="{591AA3E1-492D-49EE-93CB-E1A0ECFA57FA}"/>
              </a:ext>
            </a:extLst>
          </p:cNvPr>
          <p:cNvSpPr>
            <a:spLocks noGrp="1"/>
          </p:cNvSpPr>
          <p:nvPr>
            <p:ph idx="1"/>
          </p:nvPr>
        </p:nvSpPr>
        <p:spPr/>
        <p:txBody>
          <a:bodyPr>
            <a:normAutofit lnSpcReduction="10000"/>
          </a:bodyPr>
          <a:lstStyle/>
          <a:p>
            <a:r>
              <a:rPr lang="en-US" dirty="0"/>
              <a:t>If a hearing is held: </a:t>
            </a:r>
          </a:p>
          <a:p>
            <a:pPr lvl="1"/>
            <a:r>
              <a:rPr lang="en-US" dirty="0"/>
              <a:t>Decision-Maker acts as hearing officer</a:t>
            </a:r>
          </a:p>
          <a:p>
            <a:pPr lvl="1"/>
            <a:r>
              <a:rPr lang="en-US" dirty="0"/>
              <a:t>Both parties have opportunities to tell their side of the story </a:t>
            </a:r>
          </a:p>
          <a:p>
            <a:pPr lvl="1"/>
            <a:r>
              <a:rPr lang="en-US" dirty="0"/>
              <a:t>Cross examination by advisor is allowed but a party cannot at any point cross examine the other party </a:t>
            </a:r>
          </a:p>
          <a:p>
            <a:pPr lvl="2"/>
            <a:r>
              <a:rPr lang="en-US" dirty="0"/>
              <a:t>Because parties cannot cross examine, if a party comes to hearing without advisor, school must provide one, free of charge for purposes of cross examination (does not have to be a lawyer) </a:t>
            </a:r>
          </a:p>
          <a:p>
            <a:pPr lvl="2"/>
            <a:r>
              <a:rPr lang="en-US" dirty="0"/>
              <a:t>Decision Maker must determine if a question is relevant before other party must answer </a:t>
            </a:r>
          </a:p>
          <a:p>
            <a:pPr lvl="1"/>
            <a:r>
              <a:rPr lang="en-US" dirty="0"/>
              <a:t>If a party requests it, the hearing must occur with parties in separate rooms, with technology enabling access for all involved to see and hear each other </a:t>
            </a:r>
          </a:p>
        </p:txBody>
      </p:sp>
      <p:sp>
        <p:nvSpPr>
          <p:cNvPr id="4" name="Footer Placeholder 3">
            <a:extLst>
              <a:ext uri="{FF2B5EF4-FFF2-40B4-BE49-F238E27FC236}">
                <a16:creationId xmlns:a16="http://schemas.microsoft.com/office/drawing/2014/main" id="{308964CD-7223-4559-A316-7017C0B0E69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6FB3818-2F6B-4105-BF65-2ED5FCD7F441}"/>
              </a:ext>
            </a:extLst>
          </p:cNvPr>
          <p:cNvSpPr>
            <a:spLocks noGrp="1"/>
          </p:cNvSpPr>
          <p:nvPr>
            <p:ph type="sldNum" sz="quarter" idx="12"/>
          </p:nvPr>
        </p:nvSpPr>
        <p:spPr/>
        <p:txBody>
          <a:bodyPr/>
          <a:lstStyle/>
          <a:p>
            <a:fld id="{25FB7523-2B6A-479B-BEC3-9B8263F8FE39}" type="slidenum">
              <a:rPr lang="en-US" smtClean="0"/>
              <a:t>43</a:t>
            </a:fld>
            <a:endParaRPr lang="en-US"/>
          </a:p>
        </p:txBody>
      </p:sp>
    </p:spTree>
    <p:extLst>
      <p:ext uri="{BB962C8B-B14F-4D97-AF65-F5344CB8AC3E}">
        <p14:creationId xmlns:p14="http://schemas.microsoft.com/office/powerpoint/2010/main" val="3956136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D5BDA-FC15-47D0-9DFE-8E1D4D2B46BE}"/>
              </a:ext>
            </a:extLst>
          </p:cNvPr>
          <p:cNvSpPr>
            <a:spLocks noGrp="1"/>
          </p:cNvSpPr>
          <p:nvPr>
            <p:ph type="title"/>
          </p:nvPr>
        </p:nvSpPr>
        <p:spPr/>
        <p:txBody>
          <a:bodyPr/>
          <a:lstStyle/>
          <a:p>
            <a:r>
              <a:rPr lang="en-US" dirty="0"/>
              <a:t>Hearings</a:t>
            </a:r>
          </a:p>
        </p:txBody>
      </p:sp>
      <p:sp>
        <p:nvSpPr>
          <p:cNvPr id="3" name="Content Placeholder 2">
            <a:extLst>
              <a:ext uri="{FF2B5EF4-FFF2-40B4-BE49-F238E27FC236}">
                <a16:creationId xmlns:a16="http://schemas.microsoft.com/office/drawing/2014/main" id="{FA07DB66-E297-410B-852D-139B6E46A204}"/>
              </a:ext>
            </a:extLst>
          </p:cNvPr>
          <p:cNvSpPr>
            <a:spLocks noGrp="1"/>
          </p:cNvSpPr>
          <p:nvPr>
            <p:ph idx="1"/>
          </p:nvPr>
        </p:nvSpPr>
        <p:spPr/>
        <p:txBody>
          <a:bodyPr/>
          <a:lstStyle/>
          <a:p>
            <a:r>
              <a:rPr lang="en-US" dirty="0"/>
              <a:t>Cannot require participation in hearing by party or witness </a:t>
            </a:r>
          </a:p>
          <a:p>
            <a:r>
              <a:rPr lang="en-US" dirty="0"/>
              <a:t>If party opts out of hearing, or opts to not respond to cross examination </a:t>
            </a:r>
          </a:p>
          <a:p>
            <a:pPr lvl="1"/>
            <a:r>
              <a:rPr lang="en-US" dirty="0"/>
              <a:t>Decision maker must exclude these statement, or witnesses </a:t>
            </a:r>
          </a:p>
          <a:p>
            <a:pPr lvl="1"/>
            <a:r>
              <a:rPr lang="en-US" dirty="0"/>
              <a:t>Decision maker cannot draw inference as to the effect of party or witness's refusal to participate </a:t>
            </a:r>
          </a:p>
          <a:p>
            <a:r>
              <a:rPr lang="en-US" dirty="0"/>
              <a:t>Hearings may be held virtually </a:t>
            </a:r>
          </a:p>
          <a:p>
            <a:pPr lvl="1"/>
            <a:r>
              <a:rPr lang="en-US" dirty="0"/>
              <a:t>Decision-Maker must be trained on relevant technology for virtual hearings </a:t>
            </a:r>
          </a:p>
          <a:p>
            <a:r>
              <a:rPr lang="en-US" dirty="0"/>
              <a:t>Schools must create an audio, audiovisual, or written transcript of any hearing and make it available to parties for review and inspection </a:t>
            </a:r>
          </a:p>
        </p:txBody>
      </p:sp>
      <p:sp>
        <p:nvSpPr>
          <p:cNvPr id="4" name="Footer Placeholder 3">
            <a:extLst>
              <a:ext uri="{FF2B5EF4-FFF2-40B4-BE49-F238E27FC236}">
                <a16:creationId xmlns:a16="http://schemas.microsoft.com/office/drawing/2014/main" id="{C0122766-B9BE-4748-A69D-3C3197CEBF4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ED0C038-F9D8-4BD6-9F52-F222C3C02FF4}"/>
              </a:ext>
            </a:extLst>
          </p:cNvPr>
          <p:cNvSpPr>
            <a:spLocks noGrp="1"/>
          </p:cNvSpPr>
          <p:nvPr>
            <p:ph type="sldNum" sz="quarter" idx="12"/>
          </p:nvPr>
        </p:nvSpPr>
        <p:spPr/>
        <p:txBody>
          <a:bodyPr/>
          <a:lstStyle/>
          <a:p>
            <a:fld id="{25FB7523-2B6A-479B-BEC3-9B8263F8FE39}" type="slidenum">
              <a:rPr lang="en-US" smtClean="0"/>
              <a:t>44</a:t>
            </a:fld>
            <a:endParaRPr lang="en-US"/>
          </a:p>
        </p:txBody>
      </p:sp>
    </p:spTree>
    <p:extLst>
      <p:ext uri="{BB962C8B-B14F-4D97-AF65-F5344CB8AC3E}">
        <p14:creationId xmlns:p14="http://schemas.microsoft.com/office/powerpoint/2010/main" val="26327549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F9CB5-854B-4D44-A5BF-A39777CC6D99}"/>
              </a:ext>
            </a:extLst>
          </p:cNvPr>
          <p:cNvSpPr>
            <a:spLocks noGrp="1"/>
          </p:cNvSpPr>
          <p:nvPr>
            <p:ph type="title"/>
          </p:nvPr>
        </p:nvSpPr>
        <p:spPr/>
        <p:txBody>
          <a:bodyPr/>
          <a:lstStyle/>
          <a:p>
            <a:r>
              <a:rPr lang="en-US" dirty="0"/>
              <a:t>Decision Making </a:t>
            </a:r>
          </a:p>
        </p:txBody>
      </p:sp>
      <p:sp>
        <p:nvSpPr>
          <p:cNvPr id="3" name="Content Placeholder 2">
            <a:extLst>
              <a:ext uri="{FF2B5EF4-FFF2-40B4-BE49-F238E27FC236}">
                <a16:creationId xmlns:a16="http://schemas.microsoft.com/office/drawing/2014/main" id="{0DD28242-613D-4C99-BFA1-AA6DAC272BD5}"/>
              </a:ext>
            </a:extLst>
          </p:cNvPr>
          <p:cNvSpPr>
            <a:spLocks noGrp="1"/>
          </p:cNvSpPr>
          <p:nvPr>
            <p:ph idx="1"/>
          </p:nvPr>
        </p:nvSpPr>
        <p:spPr/>
        <p:txBody>
          <a:bodyPr/>
          <a:lstStyle/>
          <a:p>
            <a:endParaRPr lang="en-US" dirty="0"/>
          </a:p>
          <a:p>
            <a:r>
              <a:rPr lang="en-US" dirty="0"/>
              <a:t>After hearing, or in the event of a school that does not hold hearing process the decision-maker must:</a:t>
            </a:r>
          </a:p>
          <a:p>
            <a:pPr lvl="1"/>
            <a:r>
              <a:rPr lang="en-US" dirty="0"/>
              <a:t>Weigh the relevant evidence and decide whether it meets the school’s standard of evidence for sexual harassment allegations </a:t>
            </a:r>
          </a:p>
          <a:p>
            <a:r>
              <a:rPr lang="en-US" dirty="0"/>
              <a:t>Types of evidence:</a:t>
            </a:r>
          </a:p>
          <a:p>
            <a:pPr lvl="1"/>
            <a:r>
              <a:rPr lang="en-US" dirty="0"/>
              <a:t>Inculpatory – shows or tends to show a person’s involvement in an act or evidence that can establish guilt </a:t>
            </a:r>
          </a:p>
          <a:p>
            <a:pPr lvl="1"/>
            <a:r>
              <a:rPr lang="en-US" dirty="0"/>
              <a:t>Exculpatory – evidence that shows a person’s innocence </a:t>
            </a:r>
          </a:p>
          <a:p>
            <a:pPr marL="457200" lvl="1" indent="0">
              <a:buNone/>
            </a:pPr>
            <a:endParaRPr lang="en-US" dirty="0"/>
          </a:p>
          <a:p>
            <a:pPr lvl="1"/>
            <a:endParaRPr lang="en-US" dirty="0"/>
          </a:p>
        </p:txBody>
      </p:sp>
      <p:sp>
        <p:nvSpPr>
          <p:cNvPr id="4" name="Footer Placeholder 3">
            <a:extLst>
              <a:ext uri="{FF2B5EF4-FFF2-40B4-BE49-F238E27FC236}">
                <a16:creationId xmlns:a16="http://schemas.microsoft.com/office/drawing/2014/main" id="{80A4617B-11B0-4397-B299-186B333E6F6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F576B3E6-2B56-4BFC-A9D2-FBCE4CBF7907}"/>
              </a:ext>
            </a:extLst>
          </p:cNvPr>
          <p:cNvSpPr>
            <a:spLocks noGrp="1"/>
          </p:cNvSpPr>
          <p:nvPr>
            <p:ph type="sldNum" sz="quarter" idx="12"/>
          </p:nvPr>
        </p:nvSpPr>
        <p:spPr/>
        <p:txBody>
          <a:bodyPr/>
          <a:lstStyle/>
          <a:p>
            <a:fld id="{25FB7523-2B6A-479B-BEC3-9B8263F8FE39}" type="slidenum">
              <a:rPr lang="en-US" smtClean="0"/>
              <a:t>45</a:t>
            </a:fld>
            <a:endParaRPr lang="en-US"/>
          </a:p>
        </p:txBody>
      </p:sp>
    </p:spTree>
    <p:extLst>
      <p:ext uri="{BB962C8B-B14F-4D97-AF65-F5344CB8AC3E}">
        <p14:creationId xmlns:p14="http://schemas.microsoft.com/office/powerpoint/2010/main" val="14379494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5C01B-A7A7-4EFF-8CFA-2C5AF8641B92}"/>
              </a:ext>
            </a:extLst>
          </p:cNvPr>
          <p:cNvSpPr>
            <a:spLocks noGrp="1"/>
          </p:cNvSpPr>
          <p:nvPr>
            <p:ph type="title"/>
          </p:nvPr>
        </p:nvSpPr>
        <p:spPr/>
        <p:txBody>
          <a:bodyPr/>
          <a:lstStyle/>
          <a:p>
            <a:r>
              <a:rPr lang="en-US" dirty="0"/>
              <a:t>Relevance Determination </a:t>
            </a:r>
          </a:p>
        </p:txBody>
      </p:sp>
      <p:sp>
        <p:nvSpPr>
          <p:cNvPr id="3" name="Content Placeholder 2">
            <a:extLst>
              <a:ext uri="{FF2B5EF4-FFF2-40B4-BE49-F238E27FC236}">
                <a16:creationId xmlns:a16="http://schemas.microsoft.com/office/drawing/2014/main" id="{3BBD0DAA-955D-422D-A47F-81AC356E8786}"/>
              </a:ext>
            </a:extLst>
          </p:cNvPr>
          <p:cNvSpPr>
            <a:spLocks noGrp="1"/>
          </p:cNvSpPr>
          <p:nvPr>
            <p:ph idx="1"/>
          </p:nvPr>
        </p:nvSpPr>
        <p:spPr/>
        <p:txBody>
          <a:bodyPr/>
          <a:lstStyle/>
          <a:p>
            <a:r>
              <a:rPr lang="en-US" dirty="0"/>
              <a:t>Evidence is relevant if it has any tendency to make a fact more or less probable than it would be without the evidence and the fact is of consequence in determining the outcome </a:t>
            </a:r>
          </a:p>
          <a:p>
            <a:pPr lvl="1"/>
            <a:r>
              <a:rPr lang="en-US" dirty="0"/>
              <a:t>It will relate directly to the allegation, or a part of the allegation </a:t>
            </a:r>
          </a:p>
          <a:p>
            <a:pPr lvl="1"/>
            <a:r>
              <a:rPr lang="en-US" dirty="0"/>
              <a:t>Information protected by a privilege is not relevant (attorney-client privilege, etc.) </a:t>
            </a:r>
          </a:p>
        </p:txBody>
      </p:sp>
      <p:sp>
        <p:nvSpPr>
          <p:cNvPr id="4" name="Footer Placeholder 3">
            <a:extLst>
              <a:ext uri="{FF2B5EF4-FFF2-40B4-BE49-F238E27FC236}">
                <a16:creationId xmlns:a16="http://schemas.microsoft.com/office/drawing/2014/main" id="{DDA23135-89CB-4099-B4AE-A44B8DA565B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AD89233-9A1C-44AA-AECA-EC12CC6EB7DA}"/>
              </a:ext>
            </a:extLst>
          </p:cNvPr>
          <p:cNvSpPr>
            <a:spLocks noGrp="1"/>
          </p:cNvSpPr>
          <p:nvPr>
            <p:ph type="sldNum" sz="quarter" idx="12"/>
          </p:nvPr>
        </p:nvSpPr>
        <p:spPr/>
        <p:txBody>
          <a:bodyPr/>
          <a:lstStyle/>
          <a:p>
            <a:fld id="{25FB7523-2B6A-479B-BEC3-9B8263F8FE39}" type="slidenum">
              <a:rPr lang="en-US" smtClean="0"/>
              <a:t>46</a:t>
            </a:fld>
            <a:endParaRPr lang="en-US"/>
          </a:p>
        </p:txBody>
      </p:sp>
    </p:spTree>
    <p:extLst>
      <p:ext uri="{BB962C8B-B14F-4D97-AF65-F5344CB8AC3E}">
        <p14:creationId xmlns:p14="http://schemas.microsoft.com/office/powerpoint/2010/main" val="19375058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409B6-4293-4E8C-9832-9D61B4FA8DC2}"/>
              </a:ext>
            </a:extLst>
          </p:cNvPr>
          <p:cNvSpPr>
            <a:spLocks noGrp="1"/>
          </p:cNvSpPr>
          <p:nvPr>
            <p:ph type="title"/>
          </p:nvPr>
        </p:nvSpPr>
        <p:spPr/>
        <p:txBody>
          <a:bodyPr/>
          <a:lstStyle/>
          <a:p>
            <a:r>
              <a:rPr lang="en-US" dirty="0"/>
              <a:t>Credibility Determinations </a:t>
            </a:r>
          </a:p>
        </p:txBody>
      </p:sp>
      <p:sp>
        <p:nvSpPr>
          <p:cNvPr id="3" name="Content Placeholder 2">
            <a:extLst>
              <a:ext uri="{FF2B5EF4-FFF2-40B4-BE49-F238E27FC236}">
                <a16:creationId xmlns:a16="http://schemas.microsoft.com/office/drawing/2014/main" id="{53695A4A-A51C-4147-AC83-DF7EA7C354A7}"/>
              </a:ext>
            </a:extLst>
          </p:cNvPr>
          <p:cNvSpPr>
            <a:spLocks noGrp="1"/>
          </p:cNvSpPr>
          <p:nvPr>
            <p:ph idx="1"/>
          </p:nvPr>
        </p:nvSpPr>
        <p:spPr/>
        <p:txBody>
          <a:bodyPr/>
          <a:lstStyle/>
          <a:p>
            <a:r>
              <a:rPr lang="en-US" dirty="0"/>
              <a:t>Decision-Makers must make credibility determinations:</a:t>
            </a:r>
          </a:p>
          <a:p>
            <a:pPr lvl="1"/>
            <a:r>
              <a:rPr lang="en-US" dirty="0"/>
              <a:t>Observe any inconsistencies in witnesses statements (or consistencies) </a:t>
            </a:r>
          </a:p>
          <a:p>
            <a:pPr lvl="1"/>
            <a:r>
              <a:rPr lang="en-US" dirty="0"/>
              <a:t>Consider bias or motive to lie </a:t>
            </a:r>
          </a:p>
          <a:p>
            <a:pPr lvl="1"/>
            <a:r>
              <a:rPr lang="en-US" dirty="0"/>
              <a:t>Probability or improbability of occurrence given all of the facts/evidence </a:t>
            </a:r>
          </a:p>
          <a:p>
            <a:pPr marL="457200" lvl="1" indent="0">
              <a:buNone/>
            </a:pPr>
            <a:endParaRPr lang="en-US" dirty="0"/>
          </a:p>
        </p:txBody>
      </p:sp>
      <p:sp>
        <p:nvSpPr>
          <p:cNvPr id="4" name="Footer Placeholder 3">
            <a:extLst>
              <a:ext uri="{FF2B5EF4-FFF2-40B4-BE49-F238E27FC236}">
                <a16:creationId xmlns:a16="http://schemas.microsoft.com/office/drawing/2014/main" id="{0DBAE18B-0459-469E-B076-6D6A50F7446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85FEA8A-606D-482B-94DB-FE34411C8C0D}"/>
              </a:ext>
            </a:extLst>
          </p:cNvPr>
          <p:cNvSpPr>
            <a:spLocks noGrp="1"/>
          </p:cNvSpPr>
          <p:nvPr>
            <p:ph type="sldNum" sz="quarter" idx="12"/>
          </p:nvPr>
        </p:nvSpPr>
        <p:spPr/>
        <p:txBody>
          <a:bodyPr/>
          <a:lstStyle/>
          <a:p>
            <a:fld id="{25FB7523-2B6A-479B-BEC3-9B8263F8FE39}" type="slidenum">
              <a:rPr lang="en-US" smtClean="0"/>
              <a:t>47</a:t>
            </a:fld>
            <a:endParaRPr lang="en-US"/>
          </a:p>
        </p:txBody>
      </p:sp>
    </p:spTree>
    <p:extLst>
      <p:ext uri="{BB962C8B-B14F-4D97-AF65-F5344CB8AC3E}">
        <p14:creationId xmlns:p14="http://schemas.microsoft.com/office/powerpoint/2010/main" val="27415920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D8886-3E8C-467C-8FCC-A8AE741E0753}"/>
              </a:ext>
            </a:extLst>
          </p:cNvPr>
          <p:cNvSpPr>
            <a:spLocks noGrp="1"/>
          </p:cNvSpPr>
          <p:nvPr>
            <p:ph type="title"/>
          </p:nvPr>
        </p:nvSpPr>
        <p:spPr/>
        <p:txBody>
          <a:bodyPr/>
          <a:lstStyle/>
          <a:p>
            <a:r>
              <a:rPr lang="en-US" dirty="0"/>
              <a:t>Decision </a:t>
            </a:r>
          </a:p>
        </p:txBody>
      </p:sp>
      <p:sp>
        <p:nvSpPr>
          <p:cNvPr id="3" name="Content Placeholder 2">
            <a:extLst>
              <a:ext uri="{FF2B5EF4-FFF2-40B4-BE49-F238E27FC236}">
                <a16:creationId xmlns:a16="http://schemas.microsoft.com/office/drawing/2014/main" id="{C39D4A3A-18F2-45B3-A333-EECB341B870C}"/>
              </a:ext>
            </a:extLst>
          </p:cNvPr>
          <p:cNvSpPr>
            <a:spLocks noGrp="1"/>
          </p:cNvSpPr>
          <p:nvPr>
            <p:ph idx="1"/>
          </p:nvPr>
        </p:nvSpPr>
        <p:spPr/>
        <p:txBody>
          <a:bodyPr/>
          <a:lstStyle/>
          <a:p>
            <a:r>
              <a:rPr lang="en-US" sz="2000" dirty="0"/>
              <a:t>Decision must be in writing and must include:</a:t>
            </a:r>
          </a:p>
          <a:p>
            <a:pPr lvl="1"/>
            <a:r>
              <a:rPr lang="en-US" sz="2000" dirty="0"/>
              <a:t>Portion of school’s policy or policies that have been violated </a:t>
            </a:r>
          </a:p>
          <a:p>
            <a:pPr lvl="1"/>
            <a:r>
              <a:rPr lang="en-US" sz="2000" dirty="0"/>
              <a:t>Procedural steps taken to investigate and reach a decision </a:t>
            </a:r>
          </a:p>
          <a:p>
            <a:pPr lvl="1"/>
            <a:r>
              <a:rPr lang="en-US" sz="2000" dirty="0"/>
              <a:t>Finding of Fact section </a:t>
            </a:r>
          </a:p>
          <a:p>
            <a:pPr lvl="1"/>
            <a:r>
              <a:rPr lang="en-US" sz="2000" dirty="0"/>
              <a:t>Conclusion section that relies on the facts and the relevant policy or policies (Title IX/Non-Discrimination Policy) </a:t>
            </a:r>
          </a:p>
          <a:p>
            <a:pPr lvl="1"/>
            <a:r>
              <a:rPr lang="en-US" sz="2000" dirty="0"/>
              <a:t>Statement and rationale for determination of responsibility </a:t>
            </a:r>
          </a:p>
          <a:p>
            <a:pPr lvl="1"/>
            <a:endParaRPr lang="en-US" dirty="0"/>
          </a:p>
        </p:txBody>
      </p:sp>
      <p:sp>
        <p:nvSpPr>
          <p:cNvPr id="4" name="Footer Placeholder 3">
            <a:extLst>
              <a:ext uri="{FF2B5EF4-FFF2-40B4-BE49-F238E27FC236}">
                <a16:creationId xmlns:a16="http://schemas.microsoft.com/office/drawing/2014/main" id="{EF2471A2-DED0-482E-B0F6-46D7EAE5BE5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10D678A-84D4-45C8-9273-C762258C4CEB}"/>
              </a:ext>
            </a:extLst>
          </p:cNvPr>
          <p:cNvSpPr>
            <a:spLocks noGrp="1"/>
          </p:cNvSpPr>
          <p:nvPr>
            <p:ph type="sldNum" sz="quarter" idx="12"/>
          </p:nvPr>
        </p:nvSpPr>
        <p:spPr/>
        <p:txBody>
          <a:bodyPr/>
          <a:lstStyle/>
          <a:p>
            <a:fld id="{25FB7523-2B6A-479B-BEC3-9B8263F8FE39}" type="slidenum">
              <a:rPr lang="en-US" smtClean="0"/>
              <a:t>48</a:t>
            </a:fld>
            <a:endParaRPr lang="en-US"/>
          </a:p>
        </p:txBody>
      </p:sp>
    </p:spTree>
    <p:extLst>
      <p:ext uri="{BB962C8B-B14F-4D97-AF65-F5344CB8AC3E}">
        <p14:creationId xmlns:p14="http://schemas.microsoft.com/office/powerpoint/2010/main" val="475701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E0197-278F-42E2-B7E3-5EC9920789A4}"/>
              </a:ext>
            </a:extLst>
          </p:cNvPr>
          <p:cNvSpPr>
            <a:spLocks noGrp="1"/>
          </p:cNvSpPr>
          <p:nvPr>
            <p:ph type="title"/>
          </p:nvPr>
        </p:nvSpPr>
        <p:spPr/>
        <p:txBody>
          <a:bodyPr/>
          <a:lstStyle/>
          <a:p>
            <a:r>
              <a:rPr lang="en-US" dirty="0"/>
              <a:t>Decision Continued </a:t>
            </a:r>
          </a:p>
        </p:txBody>
      </p:sp>
      <p:sp>
        <p:nvSpPr>
          <p:cNvPr id="3" name="Content Placeholder 2">
            <a:extLst>
              <a:ext uri="{FF2B5EF4-FFF2-40B4-BE49-F238E27FC236}">
                <a16:creationId xmlns:a16="http://schemas.microsoft.com/office/drawing/2014/main" id="{8967551A-1FD8-49CF-A3FF-189468EED5EE}"/>
              </a:ext>
            </a:extLst>
          </p:cNvPr>
          <p:cNvSpPr>
            <a:spLocks noGrp="1"/>
          </p:cNvSpPr>
          <p:nvPr>
            <p:ph idx="1"/>
          </p:nvPr>
        </p:nvSpPr>
        <p:spPr/>
        <p:txBody>
          <a:bodyPr/>
          <a:lstStyle/>
          <a:p>
            <a:r>
              <a:rPr lang="en-US" dirty="0"/>
              <a:t>Disciplinary sanctions that school will impose on respondent and remedies available to complainant to restore or preserve complainant’s access to education</a:t>
            </a:r>
          </a:p>
          <a:p>
            <a:pPr lvl="1"/>
            <a:r>
              <a:rPr lang="en-US" dirty="0"/>
              <a:t>Remedies may include a one-way no-contact order that would prohibit participation in clubs and teams with the complainant </a:t>
            </a:r>
          </a:p>
          <a:p>
            <a:r>
              <a:rPr lang="en-US" dirty="0"/>
              <a:t>A statement as to the rationale for any remedies for the complainant addressing how this remedies will restore or preserve equal access </a:t>
            </a:r>
          </a:p>
          <a:p>
            <a:r>
              <a:rPr lang="en-US" dirty="0"/>
              <a:t>A statement of the school’s procedures, a statement that there is a right to appeal, and the permissible basis for appeal </a:t>
            </a:r>
          </a:p>
        </p:txBody>
      </p:sp>
      <p:sp>
        <p:nvSpPr>
          <p:cNvPr id="4" name="Footer Placeholder 3">
            <a:extLst>
              <a:ext uri="{FF2B5EF4-FFF2-40B4-BE49-F238E27FC236}">
                <a16:creationId xmlns:a16="http://schemas.microsoft.com/office/drawing/2014/main" id="{83E3721B-6BA4-4D57-8EC9-F9BC4F4549CE}"/>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03DDBE4-DD3E-4B43-93DC-3862807843B8}"/>
              </a:ext>
            </a:extLst>
          </p:cNvPr>
          <p:cNvSpPr>
            <a:spLocks noGrp="1"/>
          </p:cNvSpPr>
          <p:nvPr>
            <p:ph type="sldNum" sz="quarter" idx="12"/>
          </p:nvPr>
        </p:nvSpPr>
        <p:spPr/>
        <p:txBody>
          <a:bodyPr/>
          <a:lstStyle/>
          <a:p>
            <a:fld id="{25FB7523-2B6A-479B-BEC3-9B8263F8FE39}" type="slidenum">
              <a:rPr lang="en-US" smtClean="0"/>
              <a:t>49</a:t>
            </a:fld>
            <a:endParaRPr lang="en-US"/>
          </a:p>
        </p:txBody>
      </p:sp>
    </p:spTree>
    <p:extLst>
      <p:ext uri="{BB962C8B-B14F-4D97-AF65-F5344CB8AC3E}">
        <p14:creationId xmlns:p14="http://schemas.microsoft.com/office/powerpoint/2010/main" val="5784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89B59-A18E-4777-9CF4-5BFB83934E33}"/>
              </a:ext>
            </a:extLst>
          </p:cNvPr>
          <p:cNvSpPr>
            <a:spLocks noGrp="1"/>
          </p:cNvSpPr>
          <p:nvPr>
            <p:ph type="title"/>
          </p:nvPr>
        </p:nvSpPr>
        <p:spPr/>
        <p:txBody>
          <a:bodyPr/>
          <a:lstStyle/>
          <a:p>
            <a:r>
              <a:rPr lang="en-US" dirty="0"/>
              <a:t>Key Terms </a:t>
            </a:r>
          </a:p>
        </p:txBody>
      </p:sp>
      <p:sp>
        <p:nvSpPr>
          <p:cNvPr id="3" name="Content Placeholder 2">
            <a:extLst>
              <a:ext uri="{FF2B5EF4-FFF2-40B4-BE49-F238E27FC236}">
                <a16:creationId xmlns:a16="http://schemas.microsoft.com/office/drawing/2014/main" id="{A7CEE410-CE30-4E85-8DC2-CB06BBDEF83D}"/>
              </a:ext>
            </a:extLst>
          </p:cNvPr>
          <p:cNvSpPr>
            <a:spLocks noGrp="1"/>
          </p:cNvSpPr>
          <p:nvPr>
            <p:ph idx="1"/>
          </p:nvPr>
        </p:nvSpPr>
        <p:spPr/>
        <p:txBody>
          <a:bodyPr/>
          <a:lstStyle/>
          <a:p>
            <a:r>
              <a:rPr lang="en-US" dirty="0"/>
              <a:t>Complainant – individual who makes complaint of Title IX Incident (formerly alleged victim) </a:t>
            </a:r>
          </a:p>
          <a:p>
            <a:r>
              <a:rPr lang="en-US" dirty="0"/>
              <a:t>Respondent – individual who is accused of committing Title IX Incident (formerly alleged perpetrator) </a:t>
            </a:r>
          </a:p>
          <a:p>
            <a:r>
              <a:rPr lang="en-US" dirty="0"/>
              <a:t>Recipient – Recipient of Federal Funds who Title IX applies to; will be used interchangeably with “school” or “entity” </a:t>
            </a:r>
          </a:p>
        </p:txBody>
      </p:sp>
      <p:sp>
        <p:nvSpPr>
          <p:cNvPr id="4" name="Footer Placeholder 3">
            <a:extLst>
              <a:ext uri="{FF2B5EF4-FFF2-40B4-BE49-F238E27FC236}">
                <a16:creationId xmlns:a16="http://schemas.microsoft.com/office/drawing/2014/main" id="{E37D8967-D5A8-4B38-AE90-4001BC696D9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D8F56A6-A28A-4CB6-B69B-5A55959BE14F}"/>
              </a:ext>
            </a:extLst>
          </p:cNvPr>
          <p:cNvSpPr>
            <a:spLocks noGrp="1"/>
          </p:cNvSpPr>
          <p:nvPr>
            <p:ph type="sldNum" sz="quarter" idx="12"/>
          </p:nvPr>
        </p:nvSpPr>
        <p:spPr/>
        <p:txBody>
          <a:bodyPr/>
          <a:lstStyle/>
          <a:p>
            <a:fld id="{25FB7523-2B6A-479B-BEC3-9B8263F8FE39}" type="slidenum">
              <a:rPr lang="en-US" smtClean="0"/>
              <a:t>5</a:t>
            </a:fld>
            <a:endParaRPr lang="en-US"/>
          </a:p>
        </p:txBody>
      </p:sp>
    </p:spTree>
    <p:extLst>
      <p:ext uri="{BB962C8B-B14F-4D97-AF65-F5344CB8AC3E}">
        <p14:creationId xmlns:p14="http://schemas.microsoft.com/office/powerpoint/2010/main" val="31262296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51DEB-E80C-42A2-9E52-432F21252ACD}"/>
              </a:ext>
            </a:extLst>
          </p:cNvPr>
          <p:cNvSpPr>
            <a:spLocks noGrp="1"/>
          </p:cNvSpPr>
          <p:nvPr>
            <p:ph type="title"/>
          </p:nvPr>
        </p:nvSpPr>
        <p:spPr/>
        <p:txBody>
          <a:bodyPr/>
          <a:lstStyle/>
          <a:p>
            <a:r>
              <a:rPr lang="en-US" dirty="0"/>
              <a:t>Decision </a:t>
            </a:r>
          </a:p>
        </p:txBody>
      </p:sp>
      <p:sp>
        <p:nvSpPr>
          <p:cNvPr id="3" name="Content Placeholder 2">
            <a:extLst>
              <a:ext uri="{FF2B5EF4-FFF2-40B4-BE49-F238E27FC236}">
                <a16:creationId xmlns:a16="http://schemas.microsoft.com/office/drawing/2014/main" id="{D832B44E-B81C-40DF-9544-CA0109848433}"/>
              </a:ext>
            </a:extLst>
          </p:cNvPr>
          <p:cNvSpPr>
            <a:spLocks noGrp="1"/>
          </p:cNvSpPr>
          <p:nvPr>
            <p:ph idx="1"/>
          </p:nvPr>
        </p:nvSpPr>
        <p:spPr/>
        <p:txBody>
          <a:bodyPr/>
          <a:lstStyle/>
          <a:p>
            <a:r>
              <a:rPr lang="en-US" dirty="0"/>
              <a:t>Must be sent to both parties simultaneously with information regarding how to appeal </a:t>
            </a:r>
          </a:p>
          <a:p>
            <a:pPr lvl="1"/>
            <a:r>
              <a:rPr lang="en-US" dirty="0"/>
              <a:t>Must be in writing </a:t>
            </a:r>
          </a:p>
          <a:p>
            <a:pPr lvl="1"/>
            <a:r>
              <a:rPr lang="en-US" dirty="0"/>
              <a:t>Must include name and contact information of appeal officer (cannot be Title IX coordinator, investigator, or decision-maker) </a:t>
            </a:r>
          </a:p>
          <a:p>
            <a:r>
              <a:rPr lang="en-US" dirty="0"/>
              <a:t>A decision is final if parties do not appeal or at the conclusion of the appeal process </a:t>
            </a:r>
          </a:p>
          <a:p>
            <a:pPr lvl="1"/>
            <a:r>
              <a:rPr lang="en-US" dirty="0"/>
              <a:t>School has discretion to set appeal deadlines </a:t>
            </a:r>
          </a:p>
          <a:p>
            <a:r>
              <a:rPr lang="en-US" dirty="0"/>
              <a:t>Title IX coordinator is responsible for ensuring remedies stated within decision are carried out </a:t>
            </a:r>
          </a:p>
        </p:txBody>
      </p:sp>
      <p:sp>
        <p:nvSpPr>
          <p:cNvPr id="4" name="Footer Placeholder 3">
            <a:extLst>
              <a:ext uri="{FF2B5EF4-FFF2-40B4-BE49-F238E27FC236}">
                <a16:creationId xmlns:a16="http://schemas.microsoft.com/office/drawing/2014/main" id="{E5F6F40A-3CF3-47B2-B3C7-680369078A3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7B9C00A-077B-4425-9C2E-1441556F86C1}"/>
              </a:ext>
            </a:extLst>
          </p:cNvPr>
          <p:cNvSpPr>
            <a:spLocks noGrp="1"/>
          </p:cNvSpPr>
          <p:nvPr>
            <p:ph type="sldNum" sz="quarter" idx="12"/>
          </p:nvPr>
        </p:nvSpPr>
        <p:spPr/>
        <p:txBody>
          <a:bodyPr/>
          <a:lstStyle/>
          <a:p>
            <a:fld id="{25FB7523-2B6A-479B-BEC3-9B8263F8FE39}" type="slidenum">
              <a:rPr lang="en-US" smtClean="0"/>
              <a:t>50</a:t>
            </a:fld>
            <a:endParaRPr lang="en-US"/>
          </a:p>
        </p:txBody>
      </p:sp>
    </p:spTree>
    <p:extLst>
      <p:ext uri="{BB962C8B-B14F-4D97-AF65-F5344CB8AC3E}">
        <p14:creationId xmlns:p14="http://schemas.microsoft.com/office/powerpoint/2010/main" val="29489796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AFE6F-642F-4E75-B1FD-30DBC24AED0A}"/>
              </a:ext>
            </a:extLst>
          </p:cNvPr>
          <p:cNvSpPr>
            <a:spLocks noGrp="1"/>
          </p:cNvSpPr>
          <p:nvPr>
            <p:ph type="title"/>
          </p:nvPr>
        </p:nvSpPr>
        <p:spPr/>
        <p:txBody>
          <a:bodyPr/>
          <a:lstStyle/>
          <a:p>
            <a:r>
              <a:rPr lang="en-US" dirty="0"/>
              <a:t>Appeals </a:t>
            </a:r>
          </a:p>
        </p:txBody>
      </p:sp>
      <p:sp>
        <p:nvSpPr>
          <p:cNvPr id="3" name="Content Placeholder 2">
            <a:extLst>
              <a:ext uri="{FF2B5EF4-FFF2-40B4-BE49-F238E27FC236}">
                <a16:creationId xmlns:a16="http://schemas.microsoft.com/office/drawing/2014/main" id="{299F8842-9BCD-40EA-B09A-5DC562169E86}"/>
              </a:ext>
            </a:extLst>
          </p:cNvPr>
          <p:cNvSpPr>
            <a:spLocks noGrp="1"/>
          </p:cNvSpPr>
          <p:nvPr>
            <p:ph idx="1"/>
          </p:nvPr>
        </p:nvSpPr>
        <p:spPr/>
        <p:txBody>
          <a:bodyPr>
            <a:normAutofit fontScale="92500"/>
          </a:bodyPr>
          <a:lstStyle/>
          <a:p>
            <a:r>
              <a:rPr lang="en-US" dirty="0"/>
              <a:t>Both parties have the right to appeal </a:t>
            </a:r>
          </a:p>
          <a:p>
            <a:r>
              <a:rPr lang="en-US" dirty="0"/>
              <a:t>Appeals can be taken:</a:t>
            </a:r>
          </a:p>
          <a:p>
            <a:pPr lvl="1"/>
            <a:r>
              <a:rPr lang="en-US" dirty="0"/>
              <a:t>After dismissal before the grievance process whether mandatory or discretionary </a:t>
            </a:r>
          </a:p>
          <a:p>
            <a:pPr lvl="1"/>
            <a:r>
              <a:rPr lang="en-US" dirty="0"/>
              <a:t>After a final decision is made at the conclusion of the grievance process </a:t>
            </a:r>
          </a:p>
          <a:p>
            <a:r>
              <a:rPr lang="en-US" dirty="0"/>
              <a:t>Appeals may be taken as the result of:</a:t>
            </a:r>
          </a:p>
          <a:p>
            <a:pPr lvl="1"/>
            <a:r>
              <a:rPr lang="en-US" dirty="0"/>
              <a:t>A procedural irregularity that affected the outcome </a:t>
            </a:r>
          </a:p>
          <a:p>
            <a:pPr lvl="1"/>
            <a:r>
              <a:rPr lang="en-US" dirty="0"/>
              <a:t>New evidence has been discovered that was not discoverable prior </a:t>
            </a:r>
          </a:p>
          <a:p>
            <a:pPr lvl="1"/>
            <a:r>
              <a:rPr lang="en-US" dirty="0"/>
              <a:t>A conflict of interest affected the outcome </a:t>
            </a:r>
          </a:p>
          <a:p>
            <a:pPr lvl="1"/>
            <a:r>
              <a:rPr lang="en-US" dirty="0"/>
              <a:t>Additional grounds determined by the school so long as they apply on an equal basis </a:t>
            </a:r>
          </a:p>
        </p:txBody>
      </p:sp>
      <p:sp>
        <p:nvSpPr>
          <p:cNvPr id="4" name="Footer Placeholder 3">
            <a:extLst>
              <a:ext uri="{FF2B5EF4-FFF2-40B4-BE49-F238E27FC236}">
                <a16:creationId xmlns:a16="http://schemas.microsoft.com/office/drawing/2014/main" id="{3489DC5C-3C0D-4FF4-8AD0-C674499E8B5B}"/>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81A1338-51D3-482A-B75B-39A3353A94F4}"/>
              </a:ext>
            </a:extLst>
          </p:cNvPr>
          <p:cNvSpPr>
            <a:spLocks noGrp="1"/>
          </p:cNvSpPr>
          <p:nvPr>
            <p:ph type="sldNum" sz="quarter" idx="12"/>
          </p:nvPr>
        </p:nvSpPr>
        <p:spPr/>
        <p:txBody>
          <a:bodyPr/>
          <a:lstStyle/>
          <a:p>
            <a:fld id="{25FB7523-2B6A-479B-BEC3-9B8263F8FE39}" type="slidenum">
              <a:rPr lang="en-US" smtClean="0"/>
              <a:t>51</a:t>
            </a:fld>
            <a:endParaRPr lang="en-US"/>
          </a:p>
        </p:txBody>
      </p:sp>
    </p:spTree>
    <p:extLst>
      <p:ext uri="{BB962C8B-B14F-4D97-AF65-F5344CB8AC3E}">
        <p14:creationId xmlns:p14="http://schemas.microsoft.com/office/powerpoint/2010/main" val="1116006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45D19-92B1-493D-8F5D-CD20C46BA4E9}"/>
              </a:ext>
            </a:extLst>
          </p:cNvPr>
          <p:cNvSpPr>
            <a:spLocks noGrp="1"/>
          </p:cNvSpPr>
          <p:nvPr>
            <p:ph type="title"/>
          </p:nvPr>
        </p:nvSpPr>
        <p:spPr/>
        <p:txBody>
          <a:bodyPr/>
          <a:lstStyle/>
          <a:p>
            <a:r>
              <a:rPr lang="en-US" dirty="0"/>
              <a:t>Appeal Process </a:t>
            </a:r>
          </a:p>
        </p:txBody>
      </p:sp>
      <p:sp>
        <p:nvSpPr>
          <p:cNvPr id="3" name="Content Placeholder 2">
            <a:extLst>
              <a:ext uri="{FF2B5EF4-FFF2-40B4-BE49-F238E27FC236}">
                <a16:creationId xmlns:a16="http://schemas.microsoft.com/office/drawing/2014/main" id="{463FCD61-7DFB-4425-A3A1-EA36F3E8ED62}"/>
              </a:ext>
            </a:extLst>
          </p:cNvPr>
          <p:cNvSpPr>
            <a:spLocks noGrp="1"/>
          </p:cNvSpPr>
          <p:nvPr>
            <p:ph idx="1"/>
          </p:nvPr>
        </p:nvSpPr>
        <p:spPr/>
        <p:txBody>
          <a:bodyPr/>
          <a:lstStyle/>
          <a:p>
            <a:r>
              <a:rPr lang="en-US" dirty="0"/>
              <a:t>If party files an appeal then both parties must be notified in writing </a:t>
            </a:r>
          </a:p>
          <a:p>
            <a:r>
              <a:rPr lang="en-US" dirty="0"/>
              <a:t>Both parties have opportunity to submit a written statement supporting or challenging outcome </a:t>
            </a:r>
          </a:p>
          <a:p>
            <a:r>
              <a:rPr lang="en-US" dirty="0"/>
              <a:t>After reviewing written statements the appeal officer must issue a written statement affirming or overturning the decision-makers decision </a:t>
            </a:r>
          </a:p>
          <a:p>
            <a:pPr lvl="1"/>
            <a:r>
              <a:rPr lang="en-US" dirty="0"/>
              <a:t>Written statement must be sent simultaneously to parties </a:t>
            </a:r>
          </a:p>
          <a:p>
            <a:r>
              <a:rPr lang="en-US" dirty="0"/>
              <a:t>Following this written response – the decision is final </a:t>
            </a:r>
          </a:p>
          <a:p>
            <a:pPr marL="0" indent="0">
              <a:buNone/>
            </a:pPr>
            <a:endParaRPr lang="en-US" dirty="0"/>
          </a:p>
        </p:txBody>
      </p:sp>
      <p:sp>
        <p:nvSpPr>
          <p:cNvPr id="4" name="Footer Placeholder 3">
            <a:extLst>
              <a:ext uri="{FF2B5EF4-FFF2-40B4-BE49-F238E27FC236}">
                <a16:creationId xmlns:a16="http://schemas.microsoft.com/office/drawing/2014/main" id="{BD77B04C-1A7C-4362-A8F2-D3EEFF1EE03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1FB2F13-3B69-4F24-B1C0-788A0ED4A411}"/>
              </a:ext>
            </a:extLst>
          </p:cNvPr>
          <p:cNvSpPr>
            <a:spLocks noGrp="1"/>
          </p:cNvSpPr>
          <p:nvPr>
            <p:ph type="sldNum" sz="quarter" idx="12"/>
          </p:nvPr>
        </p:nvSpPr>
        <p:spPr/>
        <p:txBody>
          <a:bodyPr/>
          <a:lstStyle/>
          <a:p>
            <a:fld id="{25FB7523-2B6A-479B-BEC3-9B8263F8FE39}" type="slidenum">
              <a:rPr lang="en-US" smtClean="0"/>
              <a:t>52</a:t>
            </a:fld>
            <a:endParaRPr lang="en-US"/>
          </a:p>
        </p:txBody>
      </p:sp>
    </p:spTree>
    <p:extLst>
      <p:ext uri="{BB962C8B-B14F-4D97-AF65-F5344CB8AC3E}">
        <p14:creationId xmlns:p14="http://schemas.microsoft.com/office/powerpoint/2010/main" val="605500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8FC1C-F866-4F4D-8206-D2C3AE250E2A}"/>
              </a:ext>
            </a:extLst>
          </p:cNvPr>
          <p:cNvSpPr>
            <a:spLocks noGrp="1"/>
          </p:cNvSpPr>
          <p:nvPr>
            <p:ph type="title"/>
          </p:nvPr>
        </p:nvSpPr>
        <p:spPr/>
        <p:txBody>
          <a:bodyPr/>
          <a:lstStyle/>
          <a:p>
            <a:r>
              <a:rPr lang="en-US" dirty="0"/>
              <a:t>Record Keeping </a:t>
            </a:r>
          </a:p>
        </p:txBody>
      </p:sp>
      <p:sp>
        <p:nvSpPr>
          <p:cNvPr id="3" name="Content Placeholder 2">
            <a:extLst>
              <a:ext uri="{FF2B5EF4-FFF2-40B4-BE49-F238E27FC236}">
                <a16:creationId xmlns:a16="http://schemas.microsoft.com/office/drawing/2014/main" id="{14E1A6FE-ECC4-45FE-AF0F-BD5F6C1C330F}"/>
              </a:ext>
            </a:extLst>
          </p:cNvPr>
          <p:cNvSpPr>
            <a:spLocks noGrp="1"/>
          </p:cNvSpPr>
          <p:nvPr>
            <p:ph idx="1"/>
          </p:nvPr>
        </p:nvSpPr>
        <p:spPr/>
        <p:txBody>
          <a:bodyPr>
            <a:normAutofit fontScale="92500" lnSpcReduction="20000"/>
          </a:bodyPr>
          <a:lstStyle/>
          <a:p>
            <a:r>
              <a:rPr lang="en-US" dirty="0"/>
              <a:t>The following must be maintained for </a:t>
            </a:r>
            <a:r>
              <a:rPr lang="en-US" b="1" dirty="0"/>
              <a:t>Seven (7) Years: </a:t>
            </a:r>
            <a:endParaRPr lang="en-US" dirty="0"/>
          </a:p>
          <a:p>
            <a:pPr lvl="1"/>
            <a:r>
              <a:rPr lang="en-US" dirty="0"/>
              <a:t>Records of investigation</a:t>
            </a:r>
          </a:p>
          <a:p>
            <a:pPr lvl="1"/>
            <a:r>
              <a:rPr lang="en-US" dirty="0"/>
              <a:t>Records of appeal and materials associated with appeal</a:t>
            </a:r>
          </a:p>
          <a:p>
            <a:pPr lvl="1"/>
            <a:r>
              <a:rPr lang="en-US" dirty="0"/>
              <a:t>Records of informal resolution process</a:t>
            </a:r>
          </a:p>
          <a:p>
            <a:pPr lvl="2"/>
            <a:r>
              <a:rPr lang="en-US" dirty="0"/>
              <a:t>Notices proceeding informal resolution</a:t>
            </a:r>
          </a:p>
          <a:p>
            <a:pPr lvl="1"/>
            <a:r>
              <a:rPr lang="en-US" dirty="0"/>
              <a:t>Records of materials used to train Title IX coordinators, investigators, decision makers, and any person who facilitates informational resolution processes</a:t>
            </a:r>
          </a:p>
          <a:p>
            <a:pPr lvl="1"/>
            <a:r>
              <a:rPr lang="en-US" dirty="0"/>
              <a:t>Records of supportive measures provided </a:t>
            </a:r>
          </a:p>
          <a:p>
            <a:pPr lvl="2"/>
            <a:r>
              <a:rPr lang="en-US" dirty="0"/>
              <a:t>Even when school offers supportive measures to complainant when the complainant declines supportive measures or declines formal complaint </a:t>
            </a:r>
          </a:p>
          <a:p>
            <a:pPr lvl="2"/>
            <a:r>
              <a:rPr lang="en-US" dirty="0"/>
              <a:t>Must also include statement as to why school was not deliberately indifferent in offering of supportive measures </a:t>
            </a:r>
          </a:p>
        </p:txBody>
      </p:sp>
      <p:sp>
        <p:nvSpPr>
          <p:cNvPr id="4" name="Footer Placeholder 3">
            <a:extLst>
              <a:ext uri="{FF2B5EF4-FFF2-40B4-BE49-F238E27FC236}">
                <a16:creationId xmlns:a16="http://schemas.microsoft.com/office/drawing/2014/main" id="{F99154AD-B151-414C-AB13-760BB3B3F8E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8031AB2-A8F3-494C-9E8D-61F2303448E1}"/>
              </a:ext>
            </a:extLst>
          </p:cNvPr>
          <p:cNvSpPr>
            <a:spLocks noGrp="1"/>
          </p:cNvSpPr>
          <p:nvPr>
            <p:ph type="sldNum" sz="quarter" idx="12"/>
          </p:nvPr>
        </p:nvSpPr>
        <p:spPr/>
        <p:txBody>
          <a:bodyPr/>
          <a:lstStyle/>
          <a:p>
            <a:fld id="{25FB7523-2B6A-479B-BEC3-9B8263F8FE39}" type="slidenum">
              <a:rPr lang="en-US" smtClean="0"/>
              <a:t>53</a:t>
            </a:fld>
            <a:endParaRPr lang="en-US"/>
          </a:p>
        </p:txBody>
      </p:sp>
    </p:spTree>
    <p:extLst>
      <p:ext uri="{BB962C8B-B14F-4D97-AF65-F5344CB8AC3E}">
        <p14:creationId xmlns:p14="http://schemas.microsoft.com/office/powerpoint/2010/main" val="3674313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4969-D2F5-4003-A1E3-519EAF00F23C}"/>
              </a:ext>
            </a:extLst>
          </p:cNvPr>
          <p:cNvSpPr>
            <a:spLocks noGrp="1"/>
          </p:cNvSpPr>
          <p:nvPr>
            <p:ph type="title"/>
          </p:nvPr>
        </p:nvSpPr>
        <p:spPr/>
        <p:txBody>
          <a:bodyPr/>
          <a:lstStyle/>
          <a:p>
            <a:r>
              <a:rPr lang="en-US" dirty="0"/>
              <a:t>Prohibition Against Retaliation </a:t>
            </a:r>
          </a:p>
        </p:txBody>
      </p:sp>
      <p:sp>
        <p:nvSpPr>
          <p:cNvPr id="3" name="Content Placeholder 2">
            <a:extLst>
              <a:ext uri="{FF2B5EF4-FFF2-40B4-BE49-F238E27FC236}">
                <a16:creationId xmlns:a16="http://schemas.microsoft.com/office/drawing/2014/main" id="{6AEC75BE-135C-43A6-B1CC-2D3D4B04C8AD}"/>
              </a:ext>
            </a:extLst>
          </p:cNvPr>
          <p:cNvSpPr>
            <a:spLocks noGrp="1"/>
          </p:cNvSpPr>
          <p:nvPr>
            <p:ph idx="1"/>
          </p:nvPr>
        </p:nvSpPr>
        <p:spPr>
          <a:xfrm>
            <a:off x="1154954" y="2603500"/>
            <a:ext cx="10690301" cy="3416300"/>
          </a:xfrm>
        </p:spPr>
        <p:txBody>
          <a:bodyPr>
            <a:normAutofit/>
          </a:bodyPr>
          <a:lstStyle/>
          <a:p>
            <a:pPr>
              <a:buFont typeface="Arial" panose="020B0604020202020204" pitchFamily="34" charset="0"/>
              <a:buChar char="•"/>
            </a:pPr>
            <a:r>
              <a:rPr lang="en-US" sz="2200" dirty="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endParaRPr lang="en-US" dirty="0"/>
          </a:p>
        </p:txBody>
      </p:sp>
      <p:sp>
        <p:nvSpPr>
          <p:cNvPr id="4" name="Slide Number Placeholder 3">
            <a:extLst>
              <a:ext uri="{FF2B5EF4-FFF2-40B4-BE49-F238E27FC236}">
                <a16:creationId xmlns:a16="http://schemas.microsoft.com/office/drawing/2014/main" id="{2F61DAD5-EF07-4A50-8A49-6A4CE21C548C}"/>
              </a:ext>
            </a:extLst>
          </p:cNvPr>
          <p:cNvSpPr>
            <a:spLocks noGrp="1"/>
          </p:cNvSpPr>
          <p:nvPr>
            <p:ph type="sldNum" sz="quarter" idx="12"/>
          </p:nvPr>
        </p:nvSpPr>
        <p:spPr/>
        <p:txBody>
          <a:bodyPr/>
          <a:lstStyle/>
          <a:p>
            <a:fld id="{25FB7523-2B6A-479B-BEC3-9B8263F8FE39}" type="slidenum">
              <a:rPr lang="en-US" smtClean="0"/>
              <a:t>54</a:t>
            </a:fld>
            <a:endParaRPr lang="en-US"/>
          </a:p>
        </p:txBody>
      </p:sp>
      <p:sp>
        <p:nvSpPr>
          <p:cNvPr id="5" name="Footer Placeholder 4">
            <a:extLst>
              <a:ext uri="{FF2B5EF4-FFF2-40B4-BE49-F238E27FC236}">
                <a16:creationId xmlns:a16="http://schemas.microsoft.com/office/drawing/2014/main" id="{E3C2682D-5EDD-44A0-977A-305AB53688E3}"/>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3718049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9C515-73FA-435A-B2FE-4C2A88D5F0A3}"/>
              </a:ext>
            </a:extLst>
          </p:cNvPr>
          <p:cNvSpPr>
            <a:spLocks noGrp="1"/>
          </p:cNvSpPr>
          <p:nvPr>
            <p:ph type="title"/>
          </p:nvPr>
        </p:nvSpPr>
        <p:spPr/>
        <p:txBody>
          <a:bodyPr/>
          <a:lstStyle/>
          <a:p>
            <a:r>
              <a:rPr lang="en-US" dirty="0"/>
              <a:t>Retaliation </a:t>
            </a:r>
          </a:p>
        </p:txBody>
      </p:sp>
      <p:sp>
        <p:nvSpPr>
          <p:cNvPr id="3" name="Content Placeholder 2">
            <a:extLst>
              <a:ext uri="{FF2B5EF4-FFF2-40B4-BE49-F238E27FC236}">
                <a16:creationId xmlns:a16="http://schemas.microsoft.com/office/drawing/2014/main" id="{34DFDF97-771F-4563-954F-AE8C58C1CB01}"/>
              </a:ext>
            </a:extLst>
          </p:cNvPr>
          <p:cNvSpPr>
            <a:spLocks noGrp="1"/>
          </p:cNvSpPr>
          <p:nvPr>
            <p:ph idx="1"/>
          </p:nvPr>
        </p:nvSpPr>
        <p:spPr/>
        <p:txBody>
          <a:bodyPr/>
          <a:lstStyle/>
          <a:p>
            <a:r>
              <a:rPr lang="en-US" dirty="0"/>
              <a:t>Any person retaliated against can file a complaint with the school and the school shall have procedures in place for prompt and equitable resolution of complaints </a:t>
            </a:r>
          </a:p>
          <a:p>
            <a:pPr lvl="1"/>
            <a:r>
              <a:rPr lang="en-US" dirty="0"/>
              <a:t>Can be similar to Title IX investigation process </a:t>
            </a:r>
          </a:p>
          <a:p>
            <a:r>
              <a:rPr lang="en-US" dirty="0"/>
              <a:t>Schools should keep the identities of parties and witnesses confidential, unless disclosure is required under other laws or is necessary to conduct grievance process </a:t>
            </a:r>
          </a:p>
        </p:txBody>
      </p:sp>
      <p:sp>
        <p:nvSpPr>
          <p:cNvPr id="4" name="Footer Placeholder 3">
            <a:extLst>
              <a:ext uri="{FF2B5EF4-FFF2-40B4-BE49-F238E27FC236}">
                <a16:creationId xmlns:a16="http://schemas.microsoft.com/office/drawing/2014/main" id="{34045112-7413-4C6D-BA1D-7CDC4734A72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19E39F0E-5459-437C-8E37-39021D454703}"/>
              </a:ext>
            </a:extLst>
          </p:cNvPr>
          <p:cNvSpPr>
            <a:spLocks noGrp="1"/>
          </p:cNvSpPr>
          <p:nvPr>
            <p:ph type="sldNum" sz="quarter" idx="12"/>
          </p:nvPr>
        </p:nvSpPr>
        <p:spPr/>
        <p:txBody>
          <a:bodyPr/>
          <a:lstStyle/>
          <a:p>
            <a:fld id="{25FB7523-2B6A-479B-BEC3-9B8263F8FE39}" type="slidenum">
              <a:rPr lang="en-US" smtClean="0"/>
              <a:t>55</a:t>
            </a:fld>
            <a:endParaRPr lang="en-US"/>
          </a:p>
        </p:txBody>
      </p:sp>
    </p:spTree>
    <p:extLst>
      <p:ext uri="{BB962C8B-B14F-4D97-AF65-F5344CB8AC3E}">
        <p14:creationId xmlns:p14="http://schemas.microsoft.com/office/powerpoint/2010/main" val="26838960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0466-FB81-4CDF-9E41-AFD1580C21B2}"/>
              </a:ext>
            </a:extLst>
          </p:cNvPr>
          <p:cNvSpPr>
            <a:spLocks noGrp="1"/>
          </p:cNvSpPr>
          <p:nvPr>
            <p:ph type="title"/>
          </p:nvPr>
        </p:nvSpPr>
        <p:spPr/>
        <p:txBody>
          <a:bodyPr/>
          <a:lstStyle/>
          <a:p>
            <a:r>
              <a:rPr lang="en-US" dirty="0"/>
              <a:t>Retaliation Example </a:t>
            </a:r>
          </a:p>
        </p:txBody>
      </p:sp>
      <p:sp>
        <p:nvSpPr>
          <p:cNvPr id="3" name="Content Placeholder 2">
            <a:extLst>
              <a:ext uri="{FF2B5EF4-FFF2-40B4-BE49-F238E27FC236}">
                <a16:creationId xmlns:a16="http://schemas.microsoft.com/office/drawing/2014/main" id="{CB02906A-6196-43B6-B7AC-508ECC1DF40A}"/>
              </a:ext>
            </a:extLst>
          </p:cNvPr>
          <p:cNvSpPr>
            <a:spLocks noGrp="1"/>
          </p:cNvSpPr>
          <p:nvPr>
            <p:ph idx="1"/>
          </p:nvPr>
        </p:nvSpPr>
        <p:spPr/>
        <p:txBody>
          <a:bodyPr/>
          <a:lstStyle/>
          <a:p>
            <a:r>
              <a:rPr lang="en-US" dirty="0"/>
              <a:t>If a school charges a person with code of conduct violation for purpose of discouraging the person from pursuing a sexual harassment report or formal complaint </a:t>
            </a:r>
          </a:p>
          <a:p>
            <a:r>
              <a:rPr lang="en-US" dirty="0"/>
              <a:t>If a code of conduct charge is for a violation unrelated to sexual harassment yet arises from the same facts as a sexual harassment allegation, that may be prohibited retaliation </a:t>
            </a:r>
          </a:p>
          <a:p>
            <a:r>
              <a:rPr lang="en-US" dirty="0"/>
              <a:t>It is not retaliation for a school to punish someone for making a bad-faith statement during the Title IX grievance process </a:t>
            </a:r>
          </a:p>
        </p:txBody>
      </p:sp>
      <p:sp>
        <p:nvSpPr>
          <p:cNvPr id="4" name="Footer Placeholder 3">
            <a:extLst>
              <a:ext uri="{FF2B5EF4-FFF2-40B4-BE49-F238E27FC236}">
                <a16:creationId xmlns:a16="http://schemas.microsoft.com/office/drawing/2014/main" id="{C58F234C-338F-4280-8079-61FC64C0E33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D0A32ED-4A1D-45C2-B91C-E030519970A5}"/>
              </a:ext>
            </a:extLst>
          </p:cNvPr>
          <p:cNvSpPr>
            <a:spLocks noGrp="1"/>
          </p:cNvSpPr>
          <p:nvPr>
            <p:ph type="sldNum" sz="quarter" idx="12"/>
          </p:nvPr>
        </p:nvSpPr>
        <p:spPr/>
        <p:txBody>
          <a:bodyPr/>
          <a:lstStyle/>
          <a:p>
            <a:fld id="{25FB7523-2B6A-479B-BEC3-9B8263F8FE39}" type="slidenum">
              <a:rPr lang="en-US" smtClean="0"/>
              <a:t>56</a:t>
            </a:fld>
            <a:endParaRPr lang="en-US"/>
          </a:p>
        </p:txBody>
      </p:sp>
    </p:spTree>
    <p:extLst>
      <p:ext uri="{BB962C8B-B14F-4D97-AF65-F5344CB8AC3E}">
        <p14:creationId xmlns:p14="http://schemas.microsoft.com/office/powerpoint/2010/main" val="42925832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CBAFB-80BA-41C1-A398-86904DF82FC3}"/>
              </a:ext>
            </a:extLst>
          </p:cNvPr>
          <p:cNvSpPr>
            <a:spLocks noGrp="1"/>
          </p:cNvSpPr>
          <p:nvPr>
            <p:ph type="title"/>
          </p:nvPr>
        </p:nvSpPr>
        <p:spPr/>
        <p:txBody>
          <a:bodyPr/>
          <a:lstStyle/>
          <a:p>
            <a:r>
              <a:rPr lang="en-US" sz="3200" dirty="0"/>
              <a:t>The Title IX Process Must be Free from Bias </a:t>
            </a:r>
          </a:p>
        </p:txBody>
      </p:sp>
      <p:sp>
        <p:nvSpPr>
          <p:cNvPr id="3" name="Content Placeholder 2">
            <a:extLst>
              <a:ext uri="{FF2B5EF4-FFF2-40B4-BE49-F238E27FC236}">
                <a16:creationId xmlns:a16="http://schemas.microsoft.com/office/drawing/2014/main" id="{848BECD5-D5E5-4049-8EAD-2E2640FA8EA9}"/>
              </a:ext>
            </a:extLst>
          </p:cNvPr>
          <p:cNvSpPr>
            <a:spLocks noGrp="1"/>
          </p:cNvSpPr>
          <p:nvPr>
            <p:ph idx="1"/>
          </p:nvPr>
        </p:nvSpPr>
        <p:spPr/>
        <p:txBody>
          <a:bodyPr>
            <a:normAutofit lnSpcReduction="10000"/>
          </a:bodyPr>
          <a:lstStyle/>
          <a:p>
            <a:r>
              <a:rPr lang="en-US" dirty="0"/>
              <a:t>All Title IX Key Players must be trained on and act in a manner that is free from bias </a:t>
            </a:r>
          </a:p>
          <a:p>
            <a:pPr lvl="1"/>
            <a:r>
              <a:rPr lang="en-US" dirty="0"/>
              <a:t>All reports of harassment must be received and responded to under the school’s relevant policies</a:t>
            </a:r>
          </a:p>
          <a:p>
            <a:pPr lvl="1"/>
            <a:r>
              <a:rPr lang="en-US" dirty="0"/>
              <a:t>Treatment of a complainant or respondent may constitute discrimination under Title IX depending on the response provided </a:t>
            </a:r>
          </a:p>
          <a:p>
            <a:pPr lvl="1"/>
            <a:r>
              <a:rPr lang="en-US" dirty="0"/>
              <a:t>Sex-Based biases, stereotypes, and generalizations should be examined and reflected upon during grievance process </a:t>
            </a:r>
          </a:p>
          <a:p>
            <a:pPr lvl="2"/>
            <a:r>
              <a:rPr lang="en-US" dirty="0"/>
              <a:t>Example: Boys will be boys stereotypes, etc. </a:t>
            </a:r>
          </a:p>
          <a:p>
            <a:pPr lvl="1"/>
            <a:r>
              <a:rPr lang="en-US" dirty="0"/>
              <a:t>Treatment of complainants and/or respondents due to gender-based stereotypes is discrimination under Title IX </a:t>
            </a:r>
          </a:p>
          <a:p>
            <a:endParaRPr lang="en-US" dirty="0"/>
          </a:p>
        </p:txBody>
      </p:sp>
      <p:sp>
        <p:nvSpPr>
          <p:cNvPr id="4" name="Footer Placeholder 3">
            <a:extLst>
              <a:ext uri="{FF2B5EF4-FFF2-40B4-BE49-F238E27FC236}">
                <a16:creationId xmlns:a16="http://schemas.microsoft.com/office/drawing/2014/main" id="{F6173F4A-6A8F-445A-BFA3-4908573E23EC}"/>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3F55625-EAC9-4D1F-91E0-8BE8DCA922EF}"/>
              </a:ext>
            </a:extLst>
          </p:cNvPr>
          <p:cNvSpPr>
            <a:spLocks noGrp="1"/>
          </p:cNvSpPr>
          <p:nvPr>
            <p:ph type="sldNum" sz="quarter" idx="12"/>
          </p:nvPr>
        </p:nvSpPr>
        <p:spPr/>
        <p:txBody>
          <a:bodyPr/>
          <a:lstStyle/>
          <a:p>
            <a:fld id="{25FB7523-2B6A-479B-BEC3-9B8263F8FE39}" type="slidenum">
              <a:rPr lang="en-US" smtClean="0"/>
              <a:t>57</a:t>
            </a:fld>
            <a:endParaRPr lang="en-US"/>
          </a:p>
        </p:txBody>
      </p:sp>
    </p:spTree>
    <p:extLst>
      <p:ext uri="{BB962C8B-B14F-4D97-AF65-F5344CB8AC3E}">
        <p14:creationId xmlns:p14="http://schemas.microsoft.com/office/powerpoint/2010/main" val="19909667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601A3-E46D-4C5C-AEA3-D7F8C4C599CD}"/>
              </a:ext>
            </a:extLst>
          </p:cNvPr>
          <p:cNvSpPr>
            <a:spLocks noGrp="1"/>
          </p:cNvSpPr>
          <p:nvPr>
            <p:ph type="title"/>
          </p:nvPr>
        </p:nvSpPr>
        <p:spPr/>
        <p:txBody>
          <a:bodyPr/>
          <a:lstStyle/>
          <a:p>
            <a:r>
              <a:rPr lang="en-US" dirty="0"/>
              <a:t>Bias Continued </a:t>
            </a:r>
          </a:p>
        </p:txBody>
      </p:sp>
      <p:sp>
        <p:nvSpPr>
          <p:cNvPr id="3" name="Content Placeholder 2">
            <a:extLst>
              <a:ext uri="{FF2B5EF4-FFF2-40B4-BE49-F238E27FC236}">
                <a16:creationId xmlns:a16="http://schemas.microsoft.com/office/drawing/2014/main" id="{75BA6EA6-0D23-4508-8E19-0B68D34B741E}"/>
              </a:ext>
            </a:extLst>
          </p:cNvPr>
          <p:cNvSpPr>
            <a:spLocks noGrp="1"/>
          </p:cNvSpPr>
          <p:nvPr>
            <p:ph idx="1"/>
          </p:nvPr>
        </p:nvSpPr>
        <p:spPr/>
        <p:txBody>
          <a:bodyPr/>
          <a:lstStyle/>
          <a:p>
            <a:r>
              <a:rPr lang="en-US" dirty="0"/>
              <a:t>Sexual harassment can occur even if complainant and respondent are of the same sex </a:t>
            </a:r>
          </a:p>
          <a:p>
            <a:r>
              <a:rPr lang="en-US" dirty="0"/>
              <a:t>Sexual harassment can occur even if a prior relationship existed between the parties </a:t>
            </a:r>
          </a:p>
        </p:txBody>
      </p:sp>
      <p:sp>
        <p:nvSpPr>
          <p:cNvPr id="4" name="Footer Placeholder 3">
            <a:extLst>
              <a:ext uri="{FF2B5EF4-FFF2-40B4-BE49-F238E27FC236}">
                <a16:creationId xmlns:a16="http://schemas.microsoft.com/office/drawing/2014/main" id="{04ADF5D3-87EB-48CE-9E81-401E9A4C5A97}"/>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61AEFCF-33BF-482C-B845-EC9E2E61B92A}"/>
              </a:ext>
            </a:extLst>
          </p:cNvPr>
          <p:cNvSpPr>
            <a:spLocks noGrp="1"/>
          </p:cNvSpPr>
          <p:nvPr>
            <p:ph type="sldNum" sz="quarter" idx="12"/>
          </p:nvPr>
        </p:nvSpPr>
        <p:spPr/>
        <p:txBody>
          <a:bodyPr/>
          <a:lstStyle/>
          <a:p>
            <a:fld id="{25FB7523-2B6A-479B-BEC3-9B8263F8FE39}" type="slidenum">
              <a:rPr lang="en-US" smtClean="0"/>
              <a:t>58</a:t>
            </a:fld>
            <a:endParaRPr lang="en-US"/>
          </a:p>
        </p:txBody>
      </p:sp>
    </p:spTree>
    <p:extLst>
      <p:ext uri="{BB962C8B-B14F-4D97-AF65-F5344CB8AC3E}">
        <p14:creationId xmlns:p14="http://schemas.microsoft.com/office/powerpoint/2010/main" val="10523360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47E86-1B8E-48ED-878F-6731CFE327BA}"/>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F6FB642A-E6B0-4601-8BA2-35EBC9EAF8C2}"/>
              </a:ext>
            </a:extLst>
          </p:cNvPr>
          <p:cNvSpPr>
            <a:spLocks noGrp="1"/>
          </p:cNvSpPr>
          <p:nvPr>
            <p:ph idx="1"/>
          </p:nvPr>
        </p:nvSpPr>
        <p:spPr/>
        <p:txBody>
          <a:bodyPr>
            <a:normAutofit fontScale="92500"/>
          </a:bodyPr>
          <a:lstStyle/>
          <a:p>
            <a:r>
              <a:rPr lang="en-US" dirty="0"/>
              <a:t>1) Incident Report/Complaint received by Title IX Coordinator </a:t>
            </a:r>
          </a:p>
          <a:p>
            <a:r>
              <a:rPr lang="en-US" dirty="0"/>
              <a:t>2) Report reviewed by Title IX Coordinator and Title IX Coordinator or Designee makes contact with Complainant (if known) and parent or legal guardian (if applicable) </a:t>
            </a:r>
          </a:p>
          <a:p>
            <a:pPr lvl="1"/>
            <a:r>
              <a:rPr lang="en-US" dirty="0"/>
              <a:t>Note – all mandated reporting requirements, and reporting to law enforcement requirements still apply here </a:t>
            </a:r>
          </a:p>
          <a:p>
            <a:r>
              <a:rPr lang="en-US" dirty="0"/>
              <a:t>3) Title IX Coordinator promptly contacts complainant confidentially to discuss </a:t>
            </a:r>
          </a:p>
          <a:p>
            <a:pPr lvl="1"/>
            <a:r>
              <a:rPr lang="en-US" dirty="0"/>
              <a:t>Supportive measures, and complainants wishes regarding the same</a:t>
            </a:r>
          </a:p>
          <a:p>
            <a:pPr lvl="1"/>
            <a:r>
              <a:rPr lang="en-US" dirty="0"/>
              <a:t>Process for filing a formal complaint </a:t>
            </a:r>
          </a:p>
          <a:p>
            <a:pPr lvl="1"/>
            <a:r>
              <a:rPr lang="en-US" dirty="0"/>
              <a:t>Review any other applicable policies in place </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C3055565-2087-4A0C-A0DF-EA5B46B9C49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A9F6952A-E36A-4122-8EC0-288547D89A4F}"/>
              </a:ext>
            </a:extLst>
          </p:cNvPr>
          <p:cNvSpPr>
            <a:spLocks noGrp="1"/>
          </p:cNvSpPr>
          <p:nvPr>
            <p:ph type="sldNum" sz="quarter" idx="12"/>
          </p:nvPr>
        </p:nvSpPr>
        <p:spPr/>
        <p:txBody>
          <a:bodyPr/>
          <a:lstStyle/>
          <a:p>
            <a:fld id="{25FB7523-2B6A-479B-BEC3-9B8263F8FE39}" type="slidenum">
              <a:rPr lang="en-US" smtClean="0"/>
              <a:t>59</a:t>
            </a:fld>
            <a:endParaRPr lang="en-US"/>
          </a:p>
        </p:txBody>
      </p:sp>
    </p:spTree>
    <p:extLst>
      <p:ext uri="{BB962C8B-B14F-4D97-AF65-F5344CB8AC3E}">
        <p14:creationId xmlns:p14="http://schemas.microsoft.com/office/powerpoint/2010/main" val="4183176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0619C-1D52-422C-91A1-D31BD9C3AA75}"/>
              </a:ext>
            </a:extLst>
          </p:cNvPr>
          <p:cNvSpPr>
            <a:spLocks noGrp="1"/>
          </p:cNvSpPr>
          <p:nvPr>
            <p:ph type="title"/>
          </p:nvPr>
        </p:nvSpPr>
        <p:spPr/>
        <p:txBody>
          <a:bodyPr/>
          <a:lstStyle/>
          <a:p>
            <a:r>
              <a:rPr lang="en-US" dirty="0"/>
              <a:t>Training Requirements </a:t>
            </a:r>
          </a:p>
        </p:txBody>
      </p:sp>
      <p:sp>
        <p:nvSpPr>
          <p:cNvPr id="3" name="Content Placeholder 2">
            <a:extLst>
              <a:ext uri="{FF2B5EF4-FFF2-40B4-BE49-F238E27FC236}">
                <a16:creationId xmlns:a16="http://schemas.microsoft.com/office/drawing/2014/main" id="{4145D85C-FBA9-42AE-89FA-88ADD72A7149}"/>
              </a:ext>
            </a:extLst>
          </p:cNvPr>
          <p:cNvSpPr>
            <a:spLocks noGrp="1"/>
          </p:cNvSpPr>
          <p:nvPr>
            <p:ph idx="1"/>
          </p:nvPr>
        </p:nvSpPr>
        <p:spPr>
          <a:xfrm>
            <a:off x="1154954" y="2603500"/>
            <a:ext cx="10631578" cy="3416300"/>
          </a:xfrm>
        </p:spPr>
        <p:txBody>
          <a:bodyPr>
            <a:noAutofit/>
          </a:bodyPr>
          <a:lstStyle/>
          <a:p>
            <a:pPr>
              <a:buFont typeface="Arial" panose="020B0604020202020204" pitchFamily="34" charset="0"/>
              <a:buChar char="•"/>
            </a:pPr>
            <a:r>
              <a:rPr lang="en-US" sz="2000" dirty="0"/>
              <a:t>All employees at K-12 schools are required to report Title IX sexual harassment.</a:t>
            </a:r>
          </a:p>
          <a:p>
            <a:pPr lvl="3">
              <a:buFont typeface="Arial" panose="020B0604020202020204" pitchFamily="34" charset="0"/>
              <a:buChar char="•"/>
            </a:pPr>
            <a:r>
              <a:rPr lang="en-US" sz="2000" dirty="0"/>
              <a:t> Additionally, employee reporting requirements under the CPSL and School Code are still in effect.</a:t>
            </a:r>
          </a:p>
          <a:p>
            <a:pPr>
              <a:buFont typeface="Arial" panose="020B0604020202020204" pitchFamily="34" charset="0"/>
              <a:buChar char="•"/>
            </a:pPr>
            <a:r>
              <a:rPr lang="en-US" sz="2000" dirty="0"/>
              <a:t>Title IX officials at a school must receive training on Title IX and its regulations.</a:t>
            </a:r>
          </a:p>
          <a:p>
            <a:pPr>
              <a:buFont typeface="Arial" panose="020B0604020202020204" pitchFamily="34" charset="0"/>
              <a:buChar char="•"/>
            </a:pPr>
            <a:r>
              <a:rPr lang="en-US" sz="2000" dirty="0"/>
              <a:t>The training includes the definition of sexual harassment, how Title IX applies to the school’s programs and activities, how to conduct a formal Title IX grievance process, and how to be an impartial decisionmaker including how to avoid prejudgment of the facts at issue, conflicts of interest, and bias.</a:t>
            </a:r>
          </a:p>
          <a:p>
            <a:endParaRPr lang="en-US" sz="2000" dirty="0"/>
          </a:p>
        </p:txBody>
      </p:sp>
      <p:sp>
        <p:nvSpPr>
          <p:cNvPr id="4" name="Slide Number Placeholder 3">
            <a:extLst>
              <a:ext uri="{FF2B5EF4-FFF2-40B4-BE49-F238E27FC236}">
                <a16:creationId xmlns:a16="http://schemas.microsoft.com/office/drawing/2014/main" id="{EF2B8572-689A-4293-8DE8-78E76F2FE38A}"/>
              </a:ext>
            </a:extLst>
          </p:cNvPr>
          <p:cNvSpPr>
            <a:spLocks noGrp="1"/>
          </p:cNvSpPr>
          <p:nvPr>
            <p:ph type="sldNum" sz="quarter" idx="12"/>
          </p:nvPr>
        </p:nvSpPr>
        <p:spPr/>
        <p:txBody>
          <a:bodyPr/>
          <a:lstStyle/>
          <a:p>
            <a:fld id="{25FB7523-2B6A-479B-BEC3-9B8263F8FE39}" type="slidenum">
              <a:rPr lang="en-US" smtClean="0"/>
              <a:t>6</a:t>
            </a:fld>
            <a:endParaRPr lang="en-US"/>
          </a:p>
        </p:txBody>
      </p:sp>
      <p:sp>
        <p:nvSpPr>
          <p:cNvPr id="5" name="Footer Placeholder 4">
            <a:extLst>
              <a:ext uri="{FF2B5EF4-FFF2-40B4-BE49-F238E27FC236}">
                <a16:creationId xmlns:a16="http://schemas.microsoft.com/office/drawing/2014/main" id="{0875BAE9-457F-47A2-B724-E4B728C7B715}"/>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5431411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51BE-EE9E-4D1B-92F5-174162E18AFA}"/>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B3EFDF9C-1EC8-4C87-BDEA-80313AEB2ABC}"/>
              </a:ext>
            </a:extLst>
          </p:cNvPr>
          <p:cNvSpPr>
            <a:spLocks noGrp="1"/>
          </p:cNvSpPr>
          <p:nvPr>
            <p:ph idx="1"/>
          </p:nvPr>
        </p:nvSpPr>
        <p:spPr/>
        <p:txBody>
          <a:bodyPr/>
          <a:lstStyle/>
          <a:p>
            <a:r>
              <a:rPr lang="en-US" dirty="0"/>
              <a:t>4) Implement immediate supportive measures </a:t>
            </a:r>
          </a:p>
          <a:p>
            <a:r>
              <a:rPr lang="en-US" dirty="0"/>
              <a:t>5) If a formal complain is received by the school from the complainant or complainant’s parent/guardian:</a:t>
            </a:r>
          </a:p>
          <a:p>
            <a:pPr lvl="1"/>
            <a:r>
              <a:rPr lang="en-US" dirty="0"/>
              <a:t>Review to determine if mandatory or discretionary immediate dismissal is appropriate </a:t>
            </a:r>
          </a:p>
          <a:p>
            <a:pPr lvl="1"/>
            <a:r>
              <a:rPr lang="en-US" dirty="0"/>
              <a:t>If non-dismissal, remind complainant of grievance process and provide informal resolution process if appropriate </a:t>
            </a:r>
          </a:p>
          <a:p>
            <a:r>
              <a:rPr lang="en-US" dirty="0"/>
              <a:t>6) Notify respondent and respondent’s parents of filing of the complaint; explain grievance process; offer any necessary supportive measures; discuss any interim-safety plans </a:t>
            </a:r>
          </a:p>
        </p:txBody>
      </p:sp>
      <p:sp>
        <p:nvSpPr>
          <p:cNvPr id="4" name="Footer Placeholder 3">
            <a:extLst>
              <a:ext uri="{FF2B5EF4-FFF2-40B4-BE49-F238E27FC236}">
                <a16:creationId xmlns:a16="http://schemas.microsoft.com/office/drawing/2014/main" id="{47A5556B-F821-4A92-AF60-CB537B670563}"/>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945C663-7220-40D1-B68D-B8DE2AA3FBB6}"/>
              </a:ext>
            </a:extLst>
          </p:cNvPr>
          <p:cNvSpPr>
            <a:spLocks noGrp="1"/>
          </p:cNvSpPr>
          <p:nvPr>
            <p:ph type="sldNum" sz="quarter" idx="12"/>
          </p:nvPr>
        </p:nvSpPr>
        <p:spPr/>
        <p:txBody>
          <a:bodyPr/>
          <a:lstStyle/>
          <a:p>
            <a:fld id="{25FB7523-2B6A-479B-BEC3-9B8263F8FE39}" type="slidenum">
              <a:rPr lang="en-US" smtClean="0"/>
              <a:t>60</a:t>
            </a:fld>
            <a:endParaRPr lang="en-US"/>
          </a:p>
        </p:txBody>
      </p:sp>
    </p:spTree>
    <p:extLst>
      <p:ext uri="{BB962C8B-B14F-4D97-AF65-F5344CB8AC3E}">
        <p14:creationId xmlns:p14="http://schemas.microsoft.com/office/powerpoint/2010/main" val="281666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7EFC5-4FDE-41F7-B51E-533668948FB3}"/>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934BAE2C-DC00-4075-BC0A-858C60F2BF0C}"/>
              </a:ext>
            </a:extLst>
          </p:cNvPr>
          <p:cNvSpPr>
            <a:spLocks noGrp="1"/>
          </p:cNvSpPr>
          <p:nvPr>
            <p:ph idx="1"/>
          </p:nvPr>
        </p:nvSpPr>
        <p:spPr/>
        <p:txBody>
          <a:bodyPr/>
          <a:lstStyle/>
          <a:p>
            <a:r>
              <a:rPr lang="en-US" dirty="0"/>
              <a:t>7) Determine if either or both parties want to voluntarily engage in the informal resolution </a:t>
            </a:r>
            <a:r>
              <a:rPr lang="en-US" dirty="0" smtClean="0"/>
              <a:t>process. If </a:t>
            </a:r>
            <a:r>
              <a:rPr lang="en-US" dirty="0"/>
              <a:t>so:</a:t>
            </a:r>
          </a:p>
          <a:p>
            <a:pPr lvl="1"/>
            <a:r>
              <a:rPr lang="en-US" dirty="0"/>
              <a:t>Identify informal resolution facilitator (must be trained, neutral, and impartial) </a:t>
            </a:r>
          </a:p>
          <a:p>
            <a:pPr lvl="1"/>
            <a:r>
              <a:rPr lang="en-US" dirty="0"/>
              <a:t>Provide information of informal resolution facilitator to both parties to ensure no objection </a:t>
            </a:r>
          </a:p>
          <a:p>
            <a:pPr lvl="1"/>
            <a:r>
              <a:rPr lang="en-US" dirty="0"/>
              <a:t>Receive written consent that both parties are voluntarily engaging in this process; reminder that they may change their mind at any point prior to the conclusion of informal resolution process </a:t>
            </a:r>
          </a:p>
        </p:txBody>
      </p:sp>
      <p:sp>
        <p:nvSpPr>
          <p:cNvPr id="4" name="Footer Placeholder 3">
            <a:extLst>
              <a:ext uri="{FF2B5EF4-FFF2-40B4-BE49-F238E27FC236}">
                <a16:creationId xmlns:a16="http://schemas.microsoft.com/office/drawing/2014/main" id="{6AE5A306-8429-4BF4-A2CA-BE06B0A821D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54EE6D3-778B-4180-B790-6A68EE8D6E3F}"/>
              </a:ext>
            </a:extLst>
          </p:cNvPr>
          <p:cNvSpPr>
            <a:spLocks noGrp="1"/>
          </p:cNvSpPr>
          <p:nvPr>
            <p:ph type="sldNum" sz="quarter" idx="12"/>
          </p:nvPr>
        </p:nvSpPr>
        <p:spPr/>
        <p:txBody>
          <a:bodyPr/>
          <a:lstStyle/>
          <a:p>
            <a:fld id="{25FB7523-2B6A-479B-BEC3-9B8263F8FE39}" type="slidenum">
              <a:rPr lang="en-US" smtClean="0"/>
              <a:t>61</a:t>
            </a:fld>
            <a:endParaRPr lang="en-US"/>
          </a:p>
        </p:txBody>
      </p:sp>
    </p:spTree>
    <p:extLst>
      <p:ext uri="{BB962C8B-B14F-4D97-AF65-F5344CB8AC3E}">
        <p14:creationId xmlns:p14="http://schemas.microsoft.com/office/powerpoint/2010/main" val="1352507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D3560-82CD-4BBF-BF7E-77E23C19196F}"/>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95CAF9F3-5973-4E4C-808E-28D08C382113}"/>
              </a:ext>
            </a:extLst>
          </p:cNvPr>
          <p:cNvSpPr>
            <a:spLocks noGrp="1"/>
          </p:cNvSpPr>
          <p:nvPr>
            <p:ph idx="1"/>
          </p:nvPr>
        </p:nvSpPr>
        <p:spPr/>
        <p:txBody>
          <a:bodyPr/>
          <a:lstStyle/>
          <a:p>
            <a:r>
              <a:rPr lang="en-US" dirty="0"/>
              <a:t>8) If the parties do not wish to engage in the informal resolution process then begin the formal investigation into the incident and issue the Notice of Investigation </a:t>
            </a:r>
          </a:p>
          <a:p>
            <a:pPr lvl="1"/>
            <a:r>
              <a:rPr lang="en-US" dirty="0"/>
              <a:t>Determine who the investigator is and provide this information to parties in the Notice of Investigation </a:t>
            </a:r>
          </a:p>
          <a:p>
            <a:r>
              <a:rPr lang="en-US" dirty="0"/>
              <a:t>9) Title IX Coordinator to provide investigator with all relevant information including contact information for parties and any currently known witnesses </a:t>
            </a:r>
          </a:p>
        </p:txBody>
      </p:sp>
      <p:sp>
        <p:nvSpPr>
          <p:cNvPr id="4" name="Footer Placeholder 3">
            <a:extLst>
              <a:ext uri="{FF2B5EF4-FFF2-40B4-BE49-F238E27FC236}">
                <a16:creationId xmlns:a16="http://schemas.microsoft.com/office/drawing/2014/main" id="{1341C5F2-85EF-4623-A46C-33C2B37A7AE7}"/>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6E6457C5-28F6-4775-9523-AF865914B30A}"/>
              </a:ext>
            </a:extLst>
          </p:cNvPr>
          <p:cNvSpPr>
            <a:spLocks noGrp="1"/>
          </p:cNvSpPr>
          <p:nvPr>
            <p:ph type="sldNum" sz="quarter" idx="12"/>
          </p:nvPr>
        </p:nvSpPr>
        <p:spPr/>
        <p:txBody>
          <a:bodyPr/>
          <a:lstStyle/>
          <a:p>
            <a:fld id="{25FB7523-2B6A-479B-BEC3-9B8263F8FE39}" type="slidenum">
              <a:rPr lang="en-US" smtClean="0"/>
              <a:t>62</a:t>
            </a:fld>
            <a:endParaRPr lang="en-US"/>
          </a:p>
        </p:txBody>
      </p:sp>
    </p:spTree>
    <p:extLst>
      <p:ext uri="{BB962C8B-B14F-4D97-AF65-F5344CB8AC3E}">
        <p14:creationId xmlns:p14="http://schemas.microsoft.com/office/powerpoint/2010/main" val="3204969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32FAB-4F7F-4CCB-A247-523C84EB289A}"/>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A616AE84-575F-4EC2-80A1-E4AD21A5FAFD}"/>
              </a:ext>
            </a:extLst>
          </p:cNvPr>
          <p:cNvSpPr>
            <a:spLocks noGrp="1"/>
          </p:cNvSpPr>
          <p:nvPr>
            <p:ph idx="1"/>
          </p:nvPr>
        </p:nvSpPr>
        <p:spPr/>
        <p:txBody>
          <a:bodyPr/>
          <a:lstStyle/>
          <a:p>
            <a:r>
              <a:rPr lang="en-US" dirty="0"/>
              <a:t>10) Investigator Collects all evidence, completes interviews, etc. and shares investigation report with parties simultaneously </a:t>
            </a:r>
          </a:p>
          <a:p>
            <a:pPr lvl="1"/>
            <a:r>
              <a:rPr lang="en-US" dirty="0"/>
              <a:t>Parties are provided with ten (10) days to provide a written response </a:t>
            </a:r>
          </a:p>
          <a:p>
            <a:pPr lvl="1"/>
            <a:r>
              <a:rPr lang="en-US" dirty="0"/>
              <a:t>Issue final investigation report after receiving any written responses and provide parties with final report at least ten (10) days prior to a hearing or exchange of written questions </a:t>
            </a:r>
          </a:p>
          <a:p>
            <a:r>
              <a:rPr lang="en-US" dirty="0"/>
              <a:t>11) Decision-maker to conduct hearing or render a decision after opportunity for exchange of written questions </a:t>
            </a:r>
          </a:p>
        </p:txBody>
      </p:sp>
      <p:sp>
        <p:nvSpPr>
          <p:cNvPr id="4" name="Footer Placeholder 3">
            <a:extLst>
              <a:ext uri="{FF2B5EF4-FFF2-40B4-BE49-F238E27FC236}">
                <a16:creationId xmlns:a16="http://schemas.microsoft.com/office/drawing/2014/main" id="{9E01BC5F-9826-45F7-87F9-670AC3B4DB07}"/>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EFECD6E0-F6A3-424D-8297-84A6E3EFB5F1}"/>
              </a:ext>
            </a:extLst>
          </p:cNvPr>
          <p:cNvSpPr>
            <a:spLocks noGrp="1"/>
          </p:cNvSpPr>
          <p:nvPr>
            <p:ph type="sldNum" sz="quarter" idx="12"/>
          </p:nvPr>
        </p:nvSpPr>
        <p:spPr/>
        <p:txBody>
          <a:bodyPr/>
          <a:lstStyle/>
          <a:p>
            <a:fld id="{25FB7523-2B6A-479B-BEC3-9B8263F8FE39}" type="slidenum">
              <a:rPr lang="en-US" smtClean="0"/>
              <a:t>63</a:t>
            </a:fld>
            <a:endParaRPr lang="en-US"/>
          </a:p>
        </p:txBody>
      </p:sp>
    </p:spTree>
    <p:extLst>
      <p:ext uri="{BB962C8B-B14F-4D97-AF65-F5344CB8AC3E}">
        <p14:creationId xmlns:p14="http://schemas.microsoft.com/office/powerpoint/2010/main" val="31501760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24B9-FA3A-4C8E-BB55-54F6070C7E35}"/>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C1E497FF-7299-4324-97B1-320AA7DF9F06}"/>
              </a:ext>
            </a:extLst>
          </p:cNvPr>
          <p:cNvSpPr>
            <a:spLocks noGrp="1"/>
          </p:cNvSpPr>
          <p:nvPr>
            <p:ph idx="1"/>
          </p:nvPr>
        </p:nvSpPr>
        <p:spPr/>
        <p:txBody>
          <a:bodyPr/>
          <a:lstStyle/>
          <a:p>
            <a:r>
              <a:rPr lang="en-US" dirty="0"/>
              <a:t>11) Decision-Maker to draft outcome determination letter and deliver the letter to complainant and respondent at the same time </a:t>
            </a:r>
          </a:p>
          <a:p>
            <a:pPr lvl="1"/>
            <a:r>
              <a:rPr lang="en-US" dirty="0"/>
              <a:t>Outcome determination letter must include appeal rights </a:t>
            </a:r>
          </a:p>
          <a:p>
            <a:r>
              <a:rPr lang="en-US" dirty="0"/>
              <a:t>12) Implement corrective measures/remedies </a:t>
            </a:r>
          </a:p>
          <a:p>
            <a:r>
              <a:rPr lang="en-US" dirty="0"/>
              <a:t>13) Process Appeal if one is filed </a:t>
            </a:r>
          </a:p>
          <a:p>
            <a:r>
              <a:rPr lang="en-US" dirty="0"/>
              <a:t>14) Issue appeal decision and that the decision is final </a:t>
            </a:r>
          </a:p>
          <a:p>
            <a:r>
              <a:rPr lang="en-US" dirty="0"/>
              <a:t>15) Preserve all documents and reports, etc. for a period of seven (7) years </a:t>
            </a:r>
          </a:p>
        </p:txBody>
      </p:sp>
      <p:sp>
        <p:nvSpPr>
          <p:cNvPr id="4" name="Footer Placeholder 3">
            <a:extLst>
              <a:ext uri="{FF2B5EF4-FFF2-40B4-BE49-F238E27FC236}">
                <a16:creationId xmlns:a16="http://schemas.microsoft.com/office/drawing/2014/main" id="{9DE50A72-F2AB-4D28-AD36-38DC5F1BBBF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31A46CA-9CB5-4ADD-AFE0-C8B92E8913D8}"/>
              </a:ext>
            </a:extLst>
          </p:cNvPr>
          <p:cNvSpPr>
            <a:spLocks noGrp="1"/>
          </p:cNvSpPr>
          <p:nvPr>
            <p:ph type="sldNum" sz="quarter" idx="12"/>
          </p:nvPr>
        </p:nvSpPr>
        <p:spPr/>
        <p:txBody>
          <a:bodyPr/>
          <a:lstStyle/>
          <a:p>
            <a:fld id="{25FB7523-2B6A-479B-BEC3-9B8263F8FE39}" type="slidenum">
              <a:rPr lang="en-US" smtClean="0"/>
              <a:t>64</a:t>
            </a:fld>
            <a:endParaRPr lang="en-US"/>
          </a:p>
        </p:txBody>
      </p:sp>
    </p:spTree>
    <p:extLst>
      <p:ext uri="{BB962C8B-B14F-4D97-AF65-F5344CB8AC3E}">
        <p14:creationId xmlns:p14="http://schemas.microsoft.com/office/powerpoint/2010/main" val="34989685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5024D-46B7-4454-ADDB-3788545A4B1E}"/>
              </a:ext>
            </a:extLst>
          </p:cNvPr>
          <p:cNvSpPr>
            <a:spLocks noGrp="1"/>
          </p:cNvSpPr>
          <p:nvPr>
            <p:ph type="title"/>
          </p:nvPr>
        </p:nvSpPr>
        <p:spPr/>
        <p:txBody>
          <a:bodyPr/>
          <a:lstStyle/>
          <a:p>
            <a:r>
              <a:rPr lang="en-US" dirty="0"/>
              <a:t>To-Do </a:t>
            </a:r>
          </a:p>
        </p:txBody>
      </p:sp>
      <p:sp>
        <p:nvSpPr>
          <p:cNvPr id="3" name="Content Placeholder 2">
            <a:extLst>
              <a:ext uri="{FF2B5EF4-FFF2-40B4-BE49-F238E27FC236}">
                <a16:creationId xmlns:a16="http://schemas.microsoft.com/office/drawing/2014/main" id="{BD860966-2A19-4B3E-BCB9-7ACDD796FDE7}"/>
              </a:ext>
            </a:extLst>
          </p:cNvPr>
          <p:cNvSpPr>
            <a:spLocks noGrp="1"/>
          </p:cNvSpPr>
          <p:nvPr>
            <p:ph idx="1"/>
          </p:nvPr>
        </p:nvSpPr>
        <p:spPr/>
        <p:txBody>
          <a:bodyPr>
            <a:normAutofit fontScale="70000" lnSpcReduction="20000"/>
          </a:bodyPr>
          <a:lstStyle/>
          <a:p>
            <a:r>
              <a:rPr lang="en-US" dirty="0"/>
              <a:t>Update Policies </a:t>
            </a:r>
          </a:p>
          <a:p>
            <a:pPr lvl="1"/>
            <a:r>
              <a:rPr lang="en-US" dirty="0"/>
              <a:t>Determine hearing process </a:t>
            </a:r>
          </a:p>
          <a:p>
            <a:pPr lvl="1"/>
            <a:r>
              <a:rPr lang="en-US" dirty="0"/>
              <a:t>Determine standard of proof </a:t>
            </a:r>
          </a:p>
          <a:p>
            <a:pPr lvl="1"/>
            <a:r>
              <a:rPr lang="en-US" dirty="0"/>
              <a:t>Identify Title IX Coordinator, Investigator(s), Decision-Maker(s), Appeal Officer(s)</a:t>
            </a:r>
          </a:p>
          <a:p>
            <a:r>
              <a:rPr lang="en-US" dirty="0"/>
              <a:t>Ensure that Policy and Training Materials are Available on Accessible Website; train necessary staff </a:t>
            </a:r>
          </a:p>
          <a:p>
            <a:r>
              <a:rPr lang="en-US" dirty="0"/>
              <a:t>Create any necessary forms - for example:</a:t>
            </a:r>
          </a:p>
          <a:p>
            <a:pPr lvl="1"/>
            <a:r>
              <a:rPr lang="en-US" dirty="0"/>
              <a:t>Formal Complaint Form </a:t>
            </a:r>
          </a:p>
          <a:p>
            <a:pPr lvl="1"/>
            <a:r>
              <a:rPr lang="en-US" dirty="0"/>
              <a:t>Informal Resolution Form </a:t>
            </a:r>
          </a:p>
          <a:p>
            <a:pPr lvl="1"/>
            <a:r>
              <a:rPr lang="en-US" dirty="0"/>
              <a:t>Investigation Form </a:t>
            </a:r>
          </a:p>
          <a:p>
            <a:pPr lvl="1"/>
            <a:r>
              <a:rPr lang="en-US" dirty="0"/>
              <a:t>Decision-Maker Form </a:t>
            </a:r>
          </a:p>
          <a:p>
            <a:pPr lvl="1"/>
            <a:r>
              <a:rPr lang="en-US" dirty="0"/>
              <a:t>Appeal Form </a:t>
            </a:r>
          </a:p>
          <a:p>
            <a:r>
              <a:rPr lang="en-US" dirty="0"/>
              <a:t>Establish record keeping process </a:t>
            </a:r>
          </a:p>
        </p:txBody>
      </p:sp>
      <p:sp>
        <p:nvSpPr>
          <p:cNvPr id="4" name="Footer Placeholder 3">
            <a:extLst>
              <a:ext uri="{FF2B5EF4-FFF2-40B4-BE49-F238E27FC236}">
                <a16:creationId xmlns:a16="http://schemas.microsoft.com/office/drawing/2014/main" id="{95FE389C-F306-4C79-9003-3DCD76302EE3}"/>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659D89F5-BF68-4903-AAE3-D4BF5E4C6598}"/>
              </a:ext>
            </a:extLst>
          </p:cNvPr>
          <p:cNvSpPr>
            <a:spLocks noGrp="1"/>
          </p:cNvSpPr>
          <p:nvPr>
            <p:ph type="sldNum" sz="quarter" idx="12"/>
          </p:nvPr>
        </p:nvSpPr>
        <p:spPr/>
        <p:txBody>
          <a:bodyPr/>
          <a:lstStyle/>
          <a:p>
            <a:fld id="{25FB7523-2B6A-479B-BEC3-9B8263F8FE39}" type="slidenum">
              <a:rPr lang="en-US" smtClean="0"/>
              <a:t>65</a:t>
            </a:fld>
            <a:endParaRPr lang="en-US"/>
          </a:p>
        </p:txBody>
      </p:sp>
    </p:spTree>
    <p:extLst>
      <p:ext uri="{BB962C8B-B14F-4D97-AF65-F5344CB8AC3E}">
        <p14:creationId xmlns:p14="http://schemas.microsoft.com/office/powerpoint/2010/main" val="12667238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8ABDB68-E3D5-448E-97D3-06FFEF6801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73" name="Freeform 5">
            <a:extLst>
              <a:ext uri="{FF2B5EF4-FFF2-40B4-BE49-F238E27FC236}">
                <a16:creationId xmlns:a16="http://schemas.microsoft.com/office/drawing/2014/main" id="{B8DD7FEB-D9F3-4F5B-982C-36B0664D02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75" name="Freeform 5">
            <a:extLst>
              <a:ext uri="{FF2B5EF4-FFF2-40B4-BE49-F238E27FC236}">
                <a16:creationId xmlns:a16="http://schemas.microsoft.com/office/drawing/2014/main" id="{96BA11E4-0636-4FA9-A836-2A4FB17644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p:cNvSpPr>
            <a:spLocks noGrp="1"/>
          </p:cNvSpPr>
          <p:nvPr>
            <p:ph type="title"/>
          </p:nvPr>
        </p:nvSpPr>
        <p:spPr>
          <a:xfrm>
            <a:off x="639098" y="629265"/>
            <a:ext cx="6072776" cy="1622322"/>
          </a:xfrm>
        </p:spPr>
        <p:txBody>
          <a:bodyPr>
            <a:normAutofit/>
          </a:bodyPr>
          <a:lstStyle/>
          <a:p>
            <a:r>
              <a:rPr lang="en-US" dirty="0">
                <a:solidFill>
                  <a:srgbClr val="EBEBEB"/>
                </a:solidFill>
              </a:rPr>
              <a:t>Thank You</a:t>
            </a:r>
          </a:p>
        </p:txBody>
      </p:sp>
      <p:sp>
        <p:nvSpPr>
          <p:cNvPr id="77" name="Freeform: Shape 76">
            <a:extLst>
              <a:ext uri="{FF2B5EF4-FFF2-40B4-BE49-F238E27FC236}">
                <a16:creationId xmlns:a16="http://schemas.microsoft.com/office/drawing/2014/main" id="{5681882E-BDD0-4311-AF62-E801962852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1026" name="Picture 2" descr="See the source image">
            <a:extLst>
              <a:ext uri="{FF2B5EF4-FFF2-40B4-BE49-F238E27FC236}">
                <a16:creationId xmlns:a16="http://schemas.microsoft.com/office/drawing/2014/main" id="{AD219338-D668-45EB-901D-D4FB7FC7B9B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18226" y="1375132"/>
            <a:ext cx="4125317" cy="4125317"/>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EADD3260-4BDA-459B-A162-5E1B897E38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10352540" y="295729"/>
            <a:ext cx="838199" cy="767687"/>
          </a:xfrm>
        </p:spPr>
        <p:txBody>
          <a:bodyPr>
            <a:normAutofit/>
          </a:bodyPr>
          <a:lstStyle/>
          <a:p>
            <a:pPr>
              <a:spcAft>
                <a:spcPts val="600"/>
              </a:spcAft>
            </a:pPr>
            <a:fld id="{59BD2CB3-F025-4733-A39B-602DEDA38590}" type="slidenum">
              <a:rPr lang="en-US">
                <a:solidFill>
                  <a:srgbClr val="FFFFFF"/>
                </a:solidFill>
              </a:rPr>
              <a:pPr>
                <a:spcAft>
                  <a:spcPts val="600"/>
                </a:spcAft>
              </a:pPr>
              <a:t>66</a:t>
            </a:fld>
            <a:endParaRPr lang="en-US">
              <a:solidFill>
                <a:srgbClr val="FFFFFF"/>
              </a:solidFill>
            </a:endParaRPr>
          </a:p>
        </p:txBody>
      </p:sp>
      <p:sp>
        <p:nvSpPr>
          <p:cNvPr id="81" name="Oval 80">
            <a:extLst>
              <a:ext uri="{FF2B5EF4-FFF2-40B4-BE49-F238E27FC236}">
                <a16:creationId xmlns:a16="http://schemas.microsoft.com/office/drawing/2014/main" id="{283DA7DD-CA37-4ED7-8710-48E56B063B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3" name="Oval 82">
            <a:extLst>
              <a:ext uri="{FF2B5EF4-FFF2-40B4-BE49-F238E27FC236}">
                <a16:creationId xmlns:a16="http://schemas.microsoft.com/office/drawing/2014/main" id="{B92F2E3C-66CD-4DEB-BA14-2A5912B65A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639098" y="1623527"/>
            <a:ext cx="6072776" cy="3424334"/>
          </a:xfrm>
        </p:spPr>
        <p:txBody>
          <a:bodyPr anchor="ctr">
            <a:normAutofit/>
          </a:bodyPr>
          <a:lstStyle/>
          <a:p>
            <a:pPr marL="109538" indent="0">
              <a:lnSpc>
                <a:spcPct val="90000"/>
              </a:lnSpc>
              <a:buNone/>
              <a:defRPr/>
            </a:pPr>
            <a:endParaRPr lang="en-US" dirty="0">
              <a:solidFill>
                <a:srgbClr val="FFFFFF"/>
              </a:solidFill>
              <a:cs typeface="Calibri" pitchFamily="34" charset="0"/>
            </a:endParaRPr>
          </a:p>
          <a:p>
            <a:pPr marL="109538" indent="0">
              <a:lnSpc>
                <a:spcPct val="90000"/>
              </a:lnSpc>
              <a:buNone/>
              <a:defRPr/>
            </a:pPr>
            <a:r>
              <a:rPr lang="en-US" dirty="0">
                <a:solidFill>
                  <a:srgbClr val="FFFFFF"/>
                </a:solidFill>
                <a:cs typeface="Calibri" pitchFamily="34" charset="0"/>
              </a:rPr>
              <a:t>Additional comments or questions:</a:t>
            </a:r>
          </a:p>
          <a:p>
            <a:pPr marL="109538" indent="0">
              <a:lnSpc>
                <a:spcPct val="90000"/>
              </a:lnSpc>
              <a:spcBef>
                <a:spcPts val="0"/>
              </a:spcBef>
              <a:buNone/>
              <a:defRPr/>
            </a:pPr>
            <a:r>
              <a:rPr lang="en-US" dirty="0">
                <a:solidFill>
                  <a:srgbClr val="FFFFFF"/>
                </a:solidFill>
                <a:cs typeface="Calibri" pitchFamily="34" charset="0"/>
              </a:rPr>
              <a:t>Annemarie Harr Eagle, Esquire</a:t>
            </a:r>
          </a:p>
          <a:p>
            <a:pPr marL="109538" indent="0">
              <a:lnSpc>
                <a:spcPct val="90000"/>
              </a:lnSpc>
              <a:spcBef>
                <a:spcPts val="0"/>
              </a:spcBef>
              <a:buNone/>
              <a:defRPr/>
            </a:pPr>
            <a:r>
              <a:rPr lang="en-US" dirty="0">
                <a:solidFill>
                  <a:srgbClr val="FFFFFF"/>
                </a:solidFill>
                <a:cs typeface="Calibri" pitchFamily="34" charset="0"/>
                <a:hlinkClick r:id="rId4">
                  <a:extLst>
                    <a:ext uri="{A12FA001-AC4F-418D-AE19-62706E023703}">
                      <ahyp:hlinkClr xmlns:ahyp="http://schemas.microsoft.com/office/drawing/2018/hyperlinkcolor" xmlns="" val="tx"/>
                    </a:ext>
                  </a:extLst>
                </a:hlinkClick>
              </a:rPr>
              <a:t>aharr@wbklegal.com</a:t>
            </a:r>
            <a:endParaRPr lang="en-US" dirty="0">
              <a:solidFill>
                <a:srgbClr val="FFFFFF"/>
              </a:solidFill>
              <a:cs typeface="Calibri" pitchFamily="34" charset="0"/>
            </a:endParaRPr>
          </a:p>
          <a:p>
            <a:pPr marL="109538" indent="0">
              <a:lnSpc>
                <a:spcPct val="90000"/>
              </a:lnSpc>
              <a:spcBef>
                <a:spcPts val="0"/>
              </a:spcBef>
              <a:buNone/>
              <a:defRPr/>
            </a:pPr>
            <a:endParaRPr lang="en-US" dirty="0">
              <a:solidFill>
                <a:srgbClr val="FFFFFF"/>
              </a:solidFill>
              <a:cs typeface="Calibri" pitchFamily="34" charset="0"/>
            </a:endParaRPr>
          </a:p>
          <a:p>
            <a:pPr marL="109538" indent="0">
              <a:lnSpc>
                <a:spcPct val="90000"/>
              </a:lnSpc>
              <a:spcBef>
                <a:spcPts val="0"/>
              </a:spcBef>
              <a:buNone/>
              <a:defRPr/>
            </a:pPr>
            <a:endParaRPr lang="en-US" dirty="0">
              <a:solidFill>
                <a:srgbClr val="FFFFFF"/>
              </a:solidFill>
              <a:cs typeface="Calibri" pitchFamily="34" charset="0"/>
            </a:endParaRPr>
          </a:p>
          <a:p>
            <a:pPr marL="109538" indent="0">
              <a:lnSpc>
                <a:spcPct val="90000"/>
              </a:lnSpc>
              <a:spcBef>
                <a:spcPts val="0"/>
              </a:spcBef>
              <a:buNone/>
              <a:defRPr/>
            </a:pPr>
            <a:r>
              <a:rPr lang="en-US" dirty="0">
                <a:solidFill>
                  <a:srgbClr val="FFFFFF"/>
                </a:solidFill>
                <a:cs typeface="Calibri" pitchFamily="34" charset="0"/>
              </a:rPr>
              <a:t>Weiss Burkardt Kramer, LLC</a:t>
            </a:r>
          </a:p>
          <a:p>
            <a:pPr marL="109538" indent="0">
              <a:lnSpc>
                <a:spcPct val="90000"/>
              </a:lnSpc>
              <a:spcBef>
                <a:spcPts val="0"/>
              </a:spcBef>
              <a:buNone/>
              <a:defRPr/>
            </a:pPr>
            <a:r>
              <a:rPr lang="en-US" dirty="0">
                <a:solidFill>
                  <a:srgbClr val="FFFFFF"/>
                </a:solidFill>
                <a:cs typeface="Calibri" pitchFamily="34" charset="0"/>
              </a:rPr>
              <a:t>445 Fort Pitt Blvd., Suite 503</a:t>
            </a:r>
          </a:p>
          <a:p>
            <a:pPr marL="109538" indent="0">
              <a:lnSpc>
                <a:spcPct val="90000"/>
              </a:lnSpc>
              <a:spcBef>
                <a:spcPts val="0"/>
              </a:spcBef>
              <a:buNone/>
              <a:defRPr/>
            </a:pPr>
            <a:r>
              <a:rPr lang="en-US" dirty="0">
                <a:solidFill>
                  <a:srgbClr val="FFFFFF"/>
                </a:solidFill>
                <a:cs typeface="Calibri" pitchFamily="34" charset="0"/>
              </a:rPr>
              <a:t>Pittsburgh, PA 15219</a:t>
            </a:r>
          </a:p>
          <a:p>
            <a:pPr marL="109538" indent="0">
              <a:lnSpc>
                <a:spcPct val="90000"/>
              </a:lnSpc>
              <a:spcBef>
                <a:spcPts val="0"/>
              </a:spcBef>
              <a:buNone/>
              <a:defRPr/>
            </a:pPr>
            <a:r>
              <a:rPr lang="en-US" dirty="0">
                <a:solidFill>
                  <a:srgbClr val="FFFFFF"/>
                </a:solidFill>
                <a:cs typeface="Calibri" pitchFamily="34" charset="0"/>
              </a:rPr>
              <a:t>Phone: (412) 391-9890</a:t>
            </a:r>
          </a:p>
          <a:p>
            <a:pPr marL="0" indent="0">
              <a:lnSpc>
                <a:spcPct val="90000"/>
              </a:lnSpc>
              <a:spcBef>
                <a:spcPts val="0"/>
              </a:spcBef>
              <a:buNone/>
            </a:pPr>
            <a:endParaRPr lang="en-US" dirty="0">
              <a:solidFill>
                <a:srgbClr val="FFFFFF"/>
              </a:solidFill>
            </a:endParaRPr>
          </a:p>
        </p:txBody>
      </p:sp>
      <p:sp>
        <p:nvSpPr>
          <p:cNvPr id="5" name="Footer Placeholder 4">
            <a:extLst>
              <a:ext uri="{FF2B5EF4-FFF2-40B4-BE49-F238E27FC236}">
                <a16:creationId xmlns:a16="http://schemas.microsoft.com/office/drawing/2014/main" id="{A8023F62-891E-47C5-B7CE-22035D9FFBC4}"/>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Tree>
    <p:extLst>
      <p:ext uri="{BB962C8B-B14F-4D97-AF65-F5344CB8AC3E}">
        <p14:creationId xmlns:p14="http://schemas.microsoft.com/office/powerpoint/2010/main" val="167530387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7A9F7-91A9-4CB7-A5CE-3839E76C4BD3}"/>
              </a:ext>
            </a:extLst>
          </p:cNvPr>
          <p:cNvSpPr>
            <a:spLocks noGrp="1"/>
          </p:cNvSpPr>
          <p:nvPr>
            <p:ph type="title"/>
          </p:nvPr>
        </p:nvSpPr>
        <p:spPr/>
        <p:txBody>
          <a:bodyPr/>
          <a:lstStyle/>
          <a:p>
            <a:r>
              <a:rPr lang="en-US" dirty="0"/>
              <a:t>Discrimination on the Basis of Sex: Defined 	</a:t>
            </a:r>
          </a:p>
        </p:txBody>
      </p:sp>
      <p:sp>
        <p:nvSpPr>
          <p:cNvPr id="3" name="Content Placeholder 2">
            <a:extLst>
              <a:ext uri="{FF2B5EF4-FFF2-40B4-BE49-F238E27FC236}">
                <a16:creationId xmlns:a16="http://schemas.microsoft.com/office/drawing/2014/main" id="{5CD842A2-AE07-492E-B8CC-EBB418FF27A3}"/>
              </a:ext>
            </a:extLst>
          </p:cNvPr>
          <p:cNvSpPr>
            <a:spLocks noGrp="1"/>
          </p:cNvSpPr>
          <p:nvPr>
            <p:ph idx="1"/>
          </p:nvPr>
        </p:nvSpPr>
        <p:spPr>
          <a:xfrm>
            <a:off x="1154954" y="2603500"/>
            <a:ext cx="8825659" cy="3696632"/>
          </a:xfrm>
        </p:spPr>
        <p:txBody>
          <a:bodyPr>
            <a:normAutofit fontScale="92500" lnSpcReduction="20000"/>
          </a:bodyPr>
          <a:lstStyle/>
          <a:p>
            <a:pPr marL="0" indent="0">
              <a:buNone/>
            </a:pPr>
            <a:r>
              <a:rPr lang="en-US" sz="2100" dirty="0"/>
              <a:t>Sexual harassment is defined as: </a:t>
            </a:r>
          </a:p>
          <a:p>
            <a:pPr marL="457200" indent="-457200">
              <a:buFont typeface="+mj-lt"/>
              <a:buAutoNum type="arabicPeriod"/>
            </a:pPr>
            <a:r>
              <a:rPr lang="en-US" sz="2100" dirty="0"/>
              <a:t>Quid Pro Quo Harassment:  An employee of the School conditioning the provision of an aid, benefit, or service of the recipient on an individual’s participation in unwelcome sexual conduct.</a:t>
            </a:r>
          </a:p>
          <a:p>
            <a:pPr marL="457200" indent="-457200">
              <a:buFont typeface="+mj-lt"/>
              <a:buAutoNum type="arabicPeriod"/>
            </a:pPr>
            <a:r>
              <a:rPr lang="en-US" sz="2100" dirty="0"/>
              <a:t>Unwelcome conduct determined by a reasonable person to be so severe, pervasive, </a:t>
            </a:r>
            <a:r>
              <a:rPr lang="en-US" sz="2100" b="1" dirty="0"/>
              <a:t>and</a:t>
            </a:r>
            <a:r>
              <a:rPr lang="en-US" sz="2100" dirty="0"/>
              <a:t> objectively offensive that it effectively denies a person equal access to the recipient’s education program or activity; </a:t>
            </a:r>
          </a:p>
          <a:p>
            <a:pPr marL="457200" indent="-457200">
              <a:buFont typeface="+mj-lt"/>
              <a:buAutoNum type="arabicPeriod"/>
            </a:pPr>
            <a:r>
              <a:rPr lang="en-US" sz="2100" dirty="0"/>
              <a:t>“Sexual assault” as defined in the 20 U.S.C. 1092(f)(6)(A)(v), </a:t>
            </a:r>
          </a:p>
          <a:p>
            <a:pPr marL="457200" indent="-457200">
              <a:buFont typeface="+mj-lt"/>
              <a:buAutoNum type="arabicPeriod"/>
            </a:pPr>
            <a:r>
              <a:rPr lang="en-US" sz="2100" dirty="0"/>
              <a:t>“Dating violence” as defined in 34 U.S.C. 12291(a)(10), </a:t>
            </a:r>
          </a:p>
          <a:p>
            <a:pPr marL="457200" indent="-457200">
              <a:buFont typeface="+mj-lt"/>
              <a:buAutoNum type="arabicPeriod"/>
            </a:pPr>
            <a:r>
              <a:rPr lang="en-US" sz="2100" dirty="0"/>
              <a:t>“Domestic violence” as defined in 34 U.S.C. 12291(a)(8), or </a:t>
            </a:r>
          </a:p>
          <a:p>
            <a:pPr marL="457200" indent="-457200">
              <a:buFont typeface="+mj-lt"/>
              <a:buAutoNum type="arabicPeriod"/>
            </a:pPr>
            <a:r>
              <a:rPr lang="en-US" sz="2100" dirty="0"/>
              <a:t>“Stalking” as defined in 34 U.S.C. 12291(a)(30)  </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72829C1-3176-4835-B208-98A6D10F44E6}"/>
              </a:ext>
            </a:extLst>
          </p:cNvPr>
          <p:cNvSpPr>
            <a:spLocks noGrp="1"/>
          </p:cNvSpPr>
          <p:nvPr>
            <p:ph type="sldNum" sz="quarter" idx="12"/>
          </p:nvPr>
        </p:nvSpPr>
        <p:spPr/>
        <p:txBody>
          <a:bodyPr/>
          <a:lstStyle/>
          <a:p>
            <a:fld id="{25FB7523-2B6A-479B-BEC3-9B8263F8FE39}" type="slidenum">
              <a:rPr lang="en-US" smtClean="0"/>
              <a:t>7</a:t>
            </a:fld>
            <a:endParaRPr lang="en-US"/>
          </a:p>
        </p:txBody>
      </p:sp>
      <p:sp>
        <p:nvSpPr>
          <p:cNvPr id="5" name="Footer Placeholder 4">
            <a:extLst>
              <a:ext uri="{FF2B5EF4-FFF2-40B4-BE49-F238E27FC236}">
                <a16:creationId xmlns:a16="http://schemas.microsoft.com/office/drawing/2014/main" id="{F1E37612-9C49-4798-AFA0-33AFB333CB4C}"/>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1972252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DE1D-C0E3-43B0-BC9D-EE9B05D23A3F}"/>
              </a:ext>
            </a:extLst>
          </p:cNvPr>
          <p:cNvSpPr>
            <a:spLocks noGrp="1"/>
          </p:cNvSpPr>
          <p:nvPr>
            <p:ph type="title"/>
          </p:nvPr>
        </p:nvSpPr>
        <p:spPr/>
        <p:txBody>
          <a:bodyPr/>
          <a:lstStyle/>
          <a:p>
            <a:r>
              <a:rPr lang="en-US" dirty="0"/>
              <a:t>Sexual Assault: Defined </a:t>
            </a:r>
          </a:p>
        </p:txBody>
      </p:sp>
      <p:sp>
        <p:nvSpPr>
          <p:cNvPr id="3" name="Content Placeholder 2">
            <a:extLst>
              <a:ext uri="{FF2B5EF4-FFF2-40B4-BE49-F238E27FC236}">
                <a16:creationId xmlns:a16="http://schemas.microsoft.com/office/drawing/2014/main" id="{1F57C0B5-B6CF-423F-ABB0-F7263FFDA910}"/>
              </a:ext>
            </a:extLst>
          </p:cNvPr>
          <p:cNvSpPr>
            <a:spLocks noGrp="1"/>
          </p:cNvSpPr>
          <p:nvPr>
            <p:ph idx="1"/>
          </p:nvPr>
        </p:nvSpPr>
        <p:spPr/>
        <p:txBody>
          <a:bodyPr/>
          <a:lstStyle/>
          <a:p>
            <a:pPr>
              <a:buFont typeface="Arial" panose="020B0604020202020204" pitchFamily="34" charset="0"/>
              <a:buChar char="•"/>
            </a:pPr>
            <a:r>
              <a:rPr lang="en-US" sz="2400" dirty="0"/>
              <a:t>Sexual Assault is defined as an offense that meets the definition of Rape, Fondling, Incest or Statutory Rape as defined in the FBI’s Uniform Crime Reporting System.</a:t>
            </a:r>
          </a:p>
          <a:p>
            <a:pPr marL="0" indent="0">
              <a:buNone/>
            </a:pPr>
            <a:endParaRPr lang="en-US" dirty="0"/>
          </a:p>
        </p:txBody>
      </p:sp>
      <p:sp>
        <p:nvSpPr>
          <p:cNvPr id="4" name="Slide Number Placeholder 3">
            <a:extLst>
              <a:ext uri="{FF2B5EF4-FFF2-40B4-BE49-F238E27FC236}">
                <a16:creationId xmlns:a16="http://schemas.microsoft.com/office/drawing/2014/main" id="{B2409342-D9D3-4093-BA68-71B3563FBB7E}"/>
              </a:ext>
            </a:extLst>
          </p:cNvPr>
          <p:cNvSpPr>
            <a:spLocks noGrp="1"/>
          </p:cNvSpPr>
          <p:nvPr>
            <p:ph type="sldNum" sz="quarter" idx="12"/>
          </p:nvPr>
        </p:nvSpPr>
        <p:spPr/>
        <p:txBody>
          <a:bodyPr/>
          <a:lstStyle/>
          <a:p>
            <a:fld id="{25FB7523-2B6A-479B-BEC3-9B8263F8FE39}" type="slidenum">
              <a:rPr lang="en-US" smtClean="0"/>
              <a:t>8</a:t>
            </a:fld>
            <a:endParaRPr lang="en-US"/>
          </a:p>
        </p:txBody>
      </p:sp>
      <p:sp>
        <p:nvSpPr>
          <p:cNvPr id="5" name="Footer Placeholder 4">
            <a:extLst>
              <a:ext uri="{FF2B5EF4-FFF2-40B4-BE49-F238E27FC236}">
                <a16:creationId xmlns:a16="http://schemas.microsoft.com/office/drawing/2014/main" id="{6FD398D6-3A59-48BE-96C8-A1A4E61790F5}"/>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781771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46D0F-8F34-471E-89A2-C2E964303B2F}"/>
              </a:ext>
            </a:extLst>
          </p:cNvPr>
          <p:cNvSpPr>
            <a:spLocks noGrp="1"/>
          </p:cNvSpPr>
          <p:nvPr>
            <p:ph type="title"/>
          </p:nvPr>
        </p:nvSpPr>
        <p:spPr/>
        <p:txBody>
          <a:bodyPr/>
          <a:lstStyle/>
          <a:p>
            <a:r>
              <a:rPr lang="en-US" dirty="0"/>
              <a:t>Dating Violence: Defined </a:t>
            </a:r>
          </a:p>
        </p:txBody>
      </p:sp>
      <p:sp>
        <p:nvSpPr>
          <p:cNvPr id="3" name="Content Placeholder 2">
            <a:extLst>
              <a:ext uri="{FF2B5EF4-FFF2-40B4-BE49-F238E27FC236}">
                <a16:creationId xmlns:a16="http://schemas.microsoft.com/office/drawing/2014/main" id="{F9829841-8C9C-40DA-B19C-C7AE4ED5CFEB}"/>
              </a:ext>
            </a:extLst>
          </p:cNvPr>
          <p:cNvSpPr>
            <a:spLocks noGrp="1"/>
          </p:cNvSpPr>
          <p:nvPr>
            <p:ph idx="1"/>
          </p:nvPr>
        </p:nvSpPr>
        <p:spPr/>
        <p:txBody>
          <a:bodyPr>
            <a:normAutofit/>
          </a:bodyPr>
          <a:lstStyle/>
          <a:p>
            <a:pPr>
              <a:buFont typeface="Arial" panose="020B0604020202020204" pitchFamily="34" charset="0"/>
              <a:buChar char="•"/>
            </a:pPr>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p>
          <a:p>
            <a:pPr>
              <a:buFont typeface="Arial" panose="020B0604020202020204" pitchFamily="34" charset="0"/>
              <a:buChar char="•"/>
            </a:pPr>
            <a:r>
              <a:rPr lang="en-US" dirty="0"/>
              <a:t>For the purposes of this definition dating violence includes, but is not limited to, sexual or physical abuse or the threat of such abuse.  </a:t>
            </a:r>
          </a:p>
          <a:p>
            <a:pPr>
              <a:buFont typeface="Arial" panose="020B0604020202020204" pitchFamily="34" charset="0"/>
              <a:buChar char="•"/>
            </a:pPr>
            <a:r>
              <a:rPr lang="en-US" dirty="0"/>
              <a:t>Dating violence does not include acts covered under the definition of domestic violence.</a:t>
            </a:r>
          </a:p>
          <a:p>
            <a:pPr marL="0" indent="0">
              <a:buNone/>
            </a:pPr>
            <a:endParaRPr lang="en-US" dirty="0"/>
          </a:p>
        </p:txBody>
      </p:sp>
      <p:sp>
        <p:nvSpPr>
          <p:cNvPr id="4" name="Slide Number Placeholder 3">
            <a:extLst>
              <a:ext uri="{FF2B5EF4-FFF2-40B4-BE49-F238E27FC236}">
                <a16:creationId xmlns:a16="http://schemas.microsoft.com/office/drawing/2014/main" id="{8F401346-2F66-4562-8F71-73F751D1A9BD}"/>
              </a:ext>
            </a:extLst>
          </p:cNvPr>
          <p:cNvSpPr>
            <a:spLocks noGrp="1"/>
          </p:cNvSpPr>
          <p:nvPr>
            <p:ph type="sldNum" sz="quarter" idx="12"/>
          </p:nvPr>
        </p:nvSpPr>
        <p:spPr/>
        <p:txBody>
          <a:bodyPr/>
          <a:lstStyle/>
          <a:p>
            <a:fld id="{25FB7523-2B6A-479B-BEC3-9B8263F8FE39}" type="slidenum">
              <a:rPr lang="en-US" smtClean="0"/>
              <a:t>9</a:t>
            </a:fld>
            <a:endParaRPr lang="en-US"/>
          </a:p>
        </p:txBody>
      </p:sp>
      <p:sp>
        <p:nvSpPr>
          <p:cNvPr id="5" name="Footer Placeholder 4">
            <a:extLst>
              <a:ext uri="{FF2B5EF4-FFF2-40B4-BE49-F238E27FC236}">
                <a16:creationId xmlns:a16="http://schemas.microsoft.com/office/drawing/2014/main" id="{931FE123-1286-4F85-BC28-E048571713E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106224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Custom 33">
      <a:dk1>
        <a:sysClr val="windowText" lastClr="000000"/>
      </a:dk1>
      <a:lt1>
        <a:sysClr val="window" lastClr="FFFFFF"/>
      </a:lt1>
      <a:dk2>
        <a:srgbClr val="C00000"/>
      </a:dk2>
      <a:lt2>
        <a:srgbClr val="FFFFFF"/>
      </a:lt2>
      <a:accent1>
        <a:srgbClr val="000000"/>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6581</Words>
  <Application>Microsoft Office PowerPoint</Application>
  <PresentationFormat>Widescreen</PresentationFormat>
  <Paragraphs>560</Paragraphs>
  <Slides>66</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66</vt:i4>
      </vt:variant>
    </vt:vector>
  </HeadingPairs>
  <TitlesOfParts>
    <vt:vector size="73" baseType="lpstr">
      <vt:lpstr>ＭＳ Ｐゴシック</vt:lpstr>
      <vt:lpstr>Arabic Typesetting</vt:lpstr>
      <vt:lpstr>Arial</vt:lpstr>
      <vt:lpstr>Calibri</vt:lpstr>
      <vt:lpstr>Century Gothic</vt:lpstr>
      <vt:lpstr>Wingdings 3</vt:lpstr>
      <vt:lpstr>Ion Boardroom</vt:lpstr>
      <vt:lpstr> TITLE IX August 14, 2020 Presented by Annemarie Harr Eagle, Esq. </vt:lpstr>
      <vt:lpstr>Title IX: New Regulations </vt:lpstr>
      <vt:lpstr>Background Overview </vt:lpstr>
      <vt:lpstr>The Final Regulations </vt:lpstr>
      <vt:lpstr>Key Terms </vt:lpstr>
      <vt:lpstr>Training Requirements </vt:lpstr>
      <vt:lpstr>Discrimination on the Basis of Sex: Defined  </vt:lpstr>
      <vt:lpstr>Sexual Assault: Defined </vt:lpstr>
      <vt:lpstr>Dating Violence: Defined </vt:lpstr>
      <vt:lpstr>Domestic Violence: Defined </vt:lpstr>
      <vt:lpstr>Stalking: Defined </vt:lpstr>
      <vt:lpstr>Educational Program or Activity: Defined</vt:lpstr>
      <vt:lpstr>Incidents Off School Grounds </vt:lpstr>
      <vt:lpstr>Reminder </vt:lpstr>
      <vt:lpstr>Response to Sexual Harassment </vt:lpstr>
      <vt:lpstr>School Liability </vt:lpstr>
      <vt:lpstr>Title IX: Personnel </vt:lpstr>
      <vt:lpstr>How to Report Sexual Harassment </vt:lpstr>
      <vt:lpstr>Formal Complaint </vt:lpstr>
      <vt:lpstr>Third Party Complaints </vt:lpstr>
      <vt:lpstr>Response to Sexual Harassment</vt:lpstr>
      <vt:lpstr>Supportive Measures </vt:lpstr>
      <vt:lpstr>Supportive Measures </vt:lpstr>
      <vt:lpstr>Emergency Removal as Supportive Measure </vt:lpstr>
      <vt:lpstr>Emergency Removal </vt:lpstr>
      <vt:lpstr>Informal Resolution Process </vt:lpstr>
      <vt:lpstr>Informal Resolution Process </vt:lpstr>
      <vt:lpstr>The Investigation </vt:lpstr>
      <vt:lpstr>The Key Players – Title IX Coordinator </vt:lpstr>
      <vt:lpstr>Title IX Coordinator Continued </vt:lpstr>
      <vt:lpstr>Title IX Coordinator Continued </vt:lpstr>
      <vt:lpstr>Investigator </vt:lpstr>
      <vt:lpstr>Decision Maker </vt:lpstr>
      <vt:lpstr>Initiating the Investigation </vt:lpstr>
      <vt:lpstr>Initial Notice </vt:lpstr>
      <vt:lpstr>Mandatory Dismissals of Complaints </vt:lpstr>
      <vt:lpstr>Discretionary Dismissals </vt:lpstr>
      <vt:lpstr>Dismissal Process </vt:lpstr>
      <vt:lpstr>Investigation </vt:lpstr>
      <vt:lpstr>Investigation Process continued </vt:lpstr>
      <vt:lpstr>Investigative Report </vt:lpstr>
      <vt:lpstr>Hearings </vt:lpstr>
      <vt:lpstr>Hearings </vt:lpstr>
      <vt:lpstr>Hearings</vt:lpstr>
      <vt:lpstr>Decision Making </vt:lpstr>
      <vt:lpstr>Relevance Determination </vt:lpstr>
      <vt:lpstr>Credibility Determinations </vt:lpstr>
      <vt:lpstr>Decision </vt:lpstr>
      <vt:lpstr>Decision Continued </vt:lpstr>
      <vt:lpstr>Decision </vt:lpstr>
      <vt:lpstr>Appeals </vt:lpstr>
      <vt:lpstr>Appeal Process </vt:lpstr>
      <vt:lpstr>Record Keeping </vt:lpstr>
      <vt:lpstr>Prohibition Against Retaliation </vt:lpstr>
      <vt:lpstr>Retaliation </vt:lpstr>
      <vt:lpstr>Retaliation Example </vt:lpstr>
      <vt:lpstr>The Title IX Process Must be Free from Bias </vt:lpstr>
      <vt:lpstr>Bias Continued </vt:lpstr>
      <vt:lpstr>Recap and To-Do List </vt:lpstr>
      <vt:lpstr>Recap and To-Do List </vt:lpstr>
      <vt:lpstr>Recap and To-Do List </vt:lpstr>
      <vt:lpstr>Recap and To-Do List </vt:lpstr>
      <vt:lpstr>Recap and To-Do List </vt:lpstr>
      <vt:lpstr>Recap and To-Do List </vt:lpstr>
      <vt:lpstr>To-Do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TITLE IX August 14, 2020 Presented by Annemarie Harr Eagle, Esq. </dc:title>
  <dc:creator>Michelle Harrington</dc:creator>
  <cp:lastModifiedBy>Murphy, Jennifer</cp:lastModifiedBy>
  <cp:revision>5</cp:revision>
  <dcterms:created xsi:type="dcterms:W3CDTF">2020-08-13T19:08:41Z</dcterms:created>
  <dcterms:modified xsi:type="dcterms:W3CDTF">2020-10-01T14:25:47Z</dcterms:modified>
</cp:coreProperties>
</file>